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1"/>
  </p:sldMasterIdLst>
  <p:notesMasterIdLst>
    <p:notesMasterId r:id="rId24"/>
  </p:notesMasterIdLst>
  <p:sldIdLst>
    <p:sldId id="256" r:id="rId2"/>
    <p:sldId id="331" r:id="rId3"/>
    <p:sldId id="310" r:id="rId4"/>
    <p:sldId id="332" r:id="rId5"/>
    <p:sldId id="333" r:id="rId6"/>
    <p:sldId id="334" r:id="rId7"/>
    <p:sldId id="335" r:id="rId8"/>
    <p:sldId id="336" r:id="rId9"/>
    <p:sldId id="338" r:id="rId10"/>
    <p:sldId id="349" r:id="rId11"/>
    <p:sldId id="350" r:id="rId12"/>
    <p:sldId id="339" r:id="rId13"/>
    <p:sldId id="340" r:id="rId14"/>
    <p:sldId id="341" r:id="rId15"/>
    <p:sldId id="342" r:id="rId16"/>
    <p:sldId id="344" r:id="rId17"/>
    <p:sldId id="347" r:id="rId18"/>
    <p:sldId id="348" r:id="rId19"/>
    <p:sldId id="351" r:id="rId20"/>
    <p:sldId id="352" r:id="rId21"/>
    <p:sldId id="354" r:id="rId22"/>
    <p:sldId id="35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E79"/>
    <a:srgbClr val="FE542C"/>
    <a:srgbClr val="E84A27"/>
    <a:srgbClr val="131F33"/>
    <a:srgbClr val="13294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29"/>
    <p:restoredTop sz="62022"/>
  </p:normalViewPr>
  <p:slideViewPr>
    <p:cSldViewPr snapToGrid="0" snapToObjects="1">
      <p:cViewPr varScale="1">
        <p:scale>
          <a:sx n="90" d="100"/>
          <a:sy n="90" d="100"/>
        </p:scale>
        <p:origin x="2808" y="192"/>
      </p:cViewPr>
      <p:guideLst>
        <p:guide orient="horz" pos="2160"/>
        <p:guide pos="3840"/>
      </p:guideLst>
    </p:cSldViewPr>
  </p:slideViewPr>
  <p:notesTextViewPr>
    <p:cViewPr>
      <p:scale>
        <a:sx n="140" d="100"/>
        <a:sy n="14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jpeg>
</file>

<file path=ppt/media/image13.jpeg>
</file>

<file path=ppt/media/image14.gif>
</file>

<file path=ppt/media/image15.gif>
</file>

<file path=ppt/media/image16.png>
</file>

<file path=ppt/media/image2.png>
</file>

<file path=ppt/media/image3.jpg>
</file>

<file path=ppt/media/image4.jpg>
</file>

<file path=ppt/media/image5.png>
</file>

<file path=ppt/media/image6.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FD3E08-CD1E-6345-BF3D-6B539ADC1145}" type="datetimeFigureOut">
              <a:rPr lang="en-US" smtClean="0"/>
              <a:t>9/27/25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C32C59-1409-2640-866F-4A1083575A35}" type="slidenum">
              <a:rPr lang="en-US" smtClean="0"/>
              <a:t>‹#›</a:t>
            </a:fld>
            <a:endParaRPr lang="en-US"/>
          </a:p>
        </p:txBody>
      </p:sp>
    </p:spTree>
    <p:extLst>
      <p:ext uri="{BB962C8B-B14F-4D97-AF65-F5344CB8AC3E}">
        <p14:creationId xmlns:p14="http://schemas.microsoft.com/office/powerpoint/2010/main" val="4060375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1</a:t>
            </a:fld>
            <a:endParaRPr lang="en-US"/>
          </a:p>
        </p:txBody>
      </p:sp>
    </p:spTree>
    <p:extLst>
      <p:ext uri="{BB962C8B-B14F-4D97-AF65-F5344CB8AC3E}">
        <p14:creationId xmlns:p14="http://schemas.microsoft.com/office/powerpoint/2010/main" val="3264052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5B64F7-95F7-B51F-70A6-F9C2D9606B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C44943-5B29-8827-9BCF-9A500235D7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511088-8C4D-EE44-9952-5B35660B531A}"/>
              </a:ext>
            </a:extLst>
          </p:cNvPr>
          <p:cNvSpPr>
            <a:spLocks noGrp="1"/>
          </p:cNvSpPr>
          <p:nvPr>
            <p:ph type="body" idx="1"/>
          </p:nvPr>
        </p:nvSpPr>
        <p:spPr/>
        <p:txBody>
          <a:bodyPr/>
          <a:lstStyle/>
          <a:p>
            <a:r>
              <a:rPr lang="en-US" dirty="0"/>
              <a:t>Now that we’ve introduced the sigmoid as a way of mapping net input into firing rates between 0 and 1, </a:t>
            </a:r>
          </a:p>
          <a:p>
            <a:r>
              <a:rPr lang="en-US" dirty="0"/>
              <a:t>	I want to point out something important: this is </a:t>
            </a:r>
            <a:r>
              <a:rPr lang="en-US" i="1" dirty="0"/>
              <a:t>exactly</a:t>
            </a:r>
            <a:r>
              <a:rPr lang="en-US" dirty="0"/>
              <a:t> what a common statistical model — logistic regression — does.</a:t>
            </a:r>
          </a:p>
          <a:p>
            <a:endParaRPr lang="en-US" dirty="0"/>
          </a:p>
          <a:p>
            <a:r>
              <a:rPr lang="en-US" dirty="0"/>
              <a:t>You may remember from earlier in the semester how linear regression models a line that best fits continuous data.</a:t>
            </a:r>
          </a:p>
          <a:p>
            <a:r>
              <a:rPr lang="en-US" dirty="0"/>
              <a:t>	But when the outcome is binary — yes or no, fire or not fire — a straight line doesn’t work very well. </a:t>
            </a:r>
          </a:p>
          <a:p>
            <a:r>
              <a:rPr lang="en-US" dirty="0"/>
              <a:t>That’s where logistic regression comes in.</a:t>
            </a:r>
          </a:p>
          <a:p>
            <a:endParaRPr lang="en-US" dirty="0"/>
          </a:p>
          <a:p>
            <a:r>
              <a:rPr lang="en-US" dirty="0"/>
              <a:t>What you see here on the left is data with a binary outcome that can’t really be modeled by a straight line. </a:t>
            </a:r>
          </a:p>
          <a:p>
            <a:r>
              <a:rPr lang="en-US" dirty="0"/>
              <a:t>A linear regression line either under- or overshoots. </a:t>
            </a:r>
          </a:p>
          <a:p>
            <a:r>
              <a:rPr lang="en-US" dirty="0"/>
              <a:t>But the logistic regression curve fits perfectly because it uses the sigmoid function as its prediction rule.</a:t>
            </a:r>
          </a:p>
          <a:p>
            <a:endParaRPr lang="en-US" dirty="0"/>
          </a:p>
          <a:p>
            <a:r>
              <a:rPr lang="en-US" dirty="0"/>
              <a:t>And if we go to higher dimensions — like when we have two predictors — the same logic applies. </a:t>
            </a:r>
          </a:p>
          <a:p>
            <a:r>
              <a:rPr lang="en-US" dirty="0"/>
              <a:t>Instead of a line on a graph, we now get a smooth surface, a curved boundary that separates the space into ‘likely 1’ and ‘likely 0.’ </a:t>
            </a:r>
          </a:p>
          <a:p>
            <a:r>
              <a:rPr lang="en-US" dirty="0"/>
              <a:t>This is the mathematical foundation of treating a neuron with a sigmoid activation function as a classifier.</a:t>
            </a:r>
          </a:p>
          <a:p>
            <a:endParaRPr lang="en-US" dirty="0"/>
          </a:p>
        </p:txBody>
      </p:sp>
      <p:sp>
        <p:nvSpPr>
          <p:cNvPr id="4" name="Slide Number Placeholder 3">
            <a:extLst>
              <a:ext uri="{FF2B5EF4-FFF2-40B4-BE49-F238E27FC236}">
                <a16:creationId xmlns:a16="http://schemas.microsoft.com/office/drawing/2014/main" id="{630F149E-BFC8-64C4-A556-0331686FE764}"/>
              </a:ext>
            </a:extLst>
          </p:cNvPr>
          <p:cNvSpPr>
            <a:spLocks noGrp="1"/>
          </p:cNvSpPr>
          <p:nvPr>
            <p:ph type="sldNum" sz="quarter" idx="5"/>
          </p:nvPr>
        </p:nvSpPr>
        <p:spPr/>
        <p:txBody>
          <a:bodyPr/>
          <a:lstStyle/>
          <a:p>
            <a:fld id="{B0C32C59-1409-2640-866F-4A1083575A35}" type="slidenum">
              <a:rPr lang="en-US" smtClean="0"/>
              <a:t>10</a:t>
            </a:fld>
            <a:endParaRPr lang="en-US"/>
          </a:p>
        </p:txBody>
      </p:sp>
    </p:spTree>
    <p:extLst>
      <p:ext uri="{BB962C8B-B14F-4D97-AF65-F5344CB8AC3E}">
        <p14:creationId xmlns:p14="http://schemas.microsoft.com/office/powerpoint/2010/main" val="26024141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5BE79A-906D-E86E-2D01-7833CBBA39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A228A0-7715-9B97-DB9A-1474C006012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D80769-CB01-07A2-BD0F-1253BFD257DB}"/>
              </a:ext>
            </a:extLst>
          </p:cNvPr>
          <p:cNvSpPr>
            <a:spLocks noGrp="1"/>
          </p:cNvSpPr>
          <p:nvPr>
            <p:ph type="body" idx="1"/>
          </p:nvPr>
        </p:nvSpPr>
        <p:spPr/>
        <p:txBody>
          <a:bodyPr/>
          <a:lstStyle/>
          <a:p>
            <a:r>
              <a:rPr lang="en-US" dirty="0"/>
              <a:t>Here we can take this one step further. Logistic regression doesn’t just give us a smooth prediction curve — it also defines a </a:t>
            </a:r>
            <a:r>
              <a:rPr lang="en-US" b="1" dirty="0"/>
              <a:t>decision boundary.</a:t>
            </a:r>
            <a:endParaRPr lang="en-US" dirty="0"/>
          </a:p>
          <a:p>
            <a:endParaRPr lang="en-US" dirty="0"/>
          </a:p>
          <a:p>
            <a:r>
              <a:rPr lang="en-US" dirty="0"/>
              <a:t>Think of this scatterplot. We’ve got two clusters of input data points. Logistic regression fits a line that separates them. On one side of the line, the neuron’s output shoots up toward 1 — meaning it ‘fires’ at its maximum rate. On the other side of the line, the output drops down toward 0 — meaning it stays silent.</a:t>
            </a:r>
          </a:p>
          <a:p>
            <a:endParaRPr lang="en-US" dirty="0"/>
          </a:p>
          <a:p>
            <a:r>
              <a:rPr lang="en-US" dirty="0"/>
              <a:t>This is a powerful way to think about neurons and networks: each one is learning where to put a decision boundary in its input space. By stacking many such units together, you can build systems that carve up input space into very complex categories. But at the single-neuron level, it all comes down to this: separating one set of inputs from another with a decision boundary.</a:t>
            </a:r>
          </a:p>
        </p:txBody>
      </p:sp>
      <p:sp>
        <p:nvSpPr>
          <p:cNvPr id="4" name="Slide Number Placeholder 3">
            <a:extLst>
              <a:ext uri="{FF2B5EF4-FFF2-40B4-BE49-F238E27FC236}">
                <a16:creationId xmlns:a16="http://schemas.microsoft.com/office/drawing/2014/main" id="{962C4C8C-E7E8-24CF-DA4A-ACD4A3F6E4F2}"/>
              </a:ext>
            </a:extLst>
          </p:cNvPr>
          <p:cNvSpPr>
            <a:spLocks noGrp="1"/>
          </p:cNvSpPr>
          <p:nvPr>
            <p:ph type="sldNum" sz="quarter" idx="5"/>
          </p:nvPr>
        </p:nvSpPr>
        <p:spPr/>
        <p:txBody>
          <a:bodyPr/>
          <a:lstStyle/>
          <a:p>
            <a:fld id="{B0C32C59-1409-2640-866F-4A1083575A35}" type="slidenum">
              <a:rPr lang="en-US" smtClean="0"/>
              <a:t>11</a:t>
            </a:fld>
            <a:endParaRPr lang="en-US"/>
          </a:p>
        </p:txBody>
      </p:sp>
    </p:spTree>
    <p:extLst>
      <p:ext uri="{BB962C8B-B14F-4D97-AF65-F5344CB8AC3E}">
        <p14:creationId xmlns:p14="http://schemas.microsoft.com/office/powerpoint/2010/main" val="8312389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D04EAF-7302-AC1B-E96B-DDA3719D5B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F688A3-A464-3D36-6273-58778D0C19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DC81FF-6E15-BC39-6FDA-1285E380E716}"/>
              </a:ext>
            </a:extLst>
          </p:cNvPr>
          <p:cNvSpPr>
            <a:spLocks noGrp="1"/>
          </p:cNvSpPr>
          <p:nvPr>
            <p:ph type="body" idx="1"/>
          </p:nvPr>
        </p:nvSpPr>
        <p:spPr/>
        <p:txBody>
          <a:bodyPr/>
          <a:lstStyle/>
          <a:p>
            <a:r>
              <a:rPr lang="en-US" dirty="0"/>
              <a:t>Ok. So we have set up the basics of how we can formally model neural circuits. </a:t>
            </a:r>
          </a:p>
          <a:p>
            <a:r>
              <a:rPr lang="en-US" dirty="0"/>
              <a:t>Now we can look at some of the neat stuff we can do with this formalism.</a:t>
            </a:r>
          </a:p>
          <a:p>
            <a:endParaRPr lang="en-US" dirty="0"/>
          </a:p>
          <a:p>
            <a:r>
              <a:rPr lang="en-US" dirty="0"/>
              <a:t>We could look at how we can use these techniques in conjunction with some of the basic neural circuits we have already talked about, like feedforward, feedback, and other kinds of circuits.</a:t>
            </a:r>
          </a:p>
          <a:p>
            <a:br>
              <a:rPr lang="en-US" dirty="0"/>
            </a:br>
            <a:r>
              <a:rPr lang="en-US" dirty="0"/>
              <a:t>But we’re going to jump right into how we can use these circuits to model the building blocks of thinking: logical computation.</a:t>
            </a:r>
          </a:p>
          <a:p>
            <a:endParaRPr lang="en-US" dirty="0"/>
          </a:p>
          <a:p>
            <a:r>
              <a:rPr lang="en-US" dirty="0"/>
              <a:t>Let’s pause and ground ourselves in some basics.</a:t>
            </a:r>
          </a:p>
          <a:p>
            <a:r>
              <a:rPr lang="en-US" dirty="0"/>
              <a:t>A </a:t>
            </a:r>
            <a:r>
              <a:rPr lang="en-US" b="1" dirty="0"/>
              <a:t>function</a:t>
            </a:r>
            <a:r>
              <a:rPr lang="en-US" dirty="0"/>
              <a:t> is just a rule that maps inputs to an output. </a:t>
            </a:r>
          </a:p>
          <a:p>
            <a:r>
              <a:rPr lang="en-US" dirty="0"/>
              <a:t>You give it an input, it gives you an output. You’ve seen this with linear models.</a:t>
            </a:r>
          </a:p>
          <a:p>
            <a:r>
              <a:rPr lang="en-US" dirty="0"/>
              <a:t>Plug in values for x, get out a prediction y.</a:t>
            </a:r>
          </a:p>
          <a:p>
            <a:endParaRPr lang="en-US" dirty="0"/>
          </a:p>
          <a:p>
            <a:r>
              <a:rPr lang="en-US" dirty="0"/>
              <a:t>A </a:t>
            </a:r>
            <a:r>
              <a:rPr lang="en-US" b="1" dirty="0"/>
              <a:t>Boolean function</a:t>
            </a:r>
            <a:r>
              <a:rPr lang="en-US" dirty="0"/>
              <a:t> is the same idea, but the inputs and outputs are restricted to 0 or 1.</a:t>
            </a:r>
          </a:p>
          <a:p>
            <a:r>
              <a:rPr lang="en-US" dirty="0"/>
              <a:t>Take the OR function. It has two inputs. </a:t>
            </a:r>
          </a:p>
          <a:p>
            <a:r>
              <a:rPr lang="en-US" dirty="0"/>
              <a:t>The rule is: the output is 1 </a:t>
            </a:r>
            <a:r>
              <a:rPr lang="en-US" i="1" dirty="0"/>
              <a:t>if either of the inputs are 1</a:t>
            </a:r>
            <a:r>
              <a:rPr lang="en-US" dirty="0"/>
              <a:t>. Otherwise, the output is 0.</a:t>
            </a:r>
          </a:p>
          <a:p>
            <a:r>
              <a:rPr lang="en-US" dirty="0"/>
              <a:t>We can see this in the truth table, where we’ve switched from the T’s and F’s we used for </a:t>
            </a:r>
          </a:p>
          <a:p>
            <a:r>
              <a:rPr lang="en-US" dirty="0"/>
              <a:t>	true and false to 1’s and 0’s</a:t>
            </a:r>
          </a:p>
          <a:p>
            <a:r>
              <a:rPr lang="en-US" dirty="0"/>
              <a:t>This is equivalent to saying the neuron will be firing at its maximum rate to represent that the information</a:t>
            </a:r>
          </a:p>
          <a:p>
            <a:r>
              <a:rPr lang="en-US" dirty="0"/>
              <a:t>	it is coding for is True, and not firing at all if the information it is coding for is False.</a:t>
            </a:r>
          </a:p>
          <a:p>
            <a:endParaRPr lang="en-US" dirty="0"/>
          </a:p>
          <a:p>
            <a:r>
              <a:rPr lang="en-US" dirty="0"/>
              <a:t>That’s it — a Boolean function is just a mapping from all possible input combinations to their outputs.</a:t>
            </a:r>
          </a:p>
          <a:p>
            <a:r>
              <a:rPr lang="en-US" dirty="0"/>
              <a:t>Our goal now is to see if a neural circuit using sigmoid neurons can approximate this mapping for logical functions.</a:t>
            </a:r>
          </a:p>
          <a:p>
            <a:r>
              <a:rPr lang="en-US" dirty="0"/>
              <a:t>In other words, the truth table is what we want the neural circuit to represent.</a:t>
            </a:r>
          </a:p>
          <a:p>
            <a:r>
              <a:rPr lang="en-US" dirty="0"/>
              <a:t>Is there a set of weights (b0, b1, and b2) that can output the correct value for a logical function, for all possible values of x1 and x2, such that it calculates OR over its inputs?</a:t>
            </a:r>
          </a:p>
        </p:txBody>
      </p:sp>
      <p:sp>
        <p:nvSpPr>
          <p:cNvPr id="4" name="Slide Number Placeholder 3">
            <a:extLst>
              <a:ext uri="{FF2B5EF4-FFF2-40B4-BE49-F238E27FC236}">
                <a16:creationId xmlns:a16="http://schemas.microsoft.com/office/drawing/2014/main" id="{39721962-D299-4B3C-94CE-6F5A603FF575}"/>
              </a:ext>
            </a:extLst>
          </p:cNvPr>
          <p:cNvSpPr>
            <a:spLocks noGrp="1"/>
          </p:cNvSpPr>
          <p:nvPr>
            <p:ph type="sldNum" sz="quarter" idx="5"/>
          </p:nvPr>
        </p:nvSpPr>
        <p:spPr/>
        <p:txBody>
          <a:bodyPr/>
          <a:lstStyle/>
          <a:p>
            <a:fld id="{B0C32C59-1409-2640-866F-4A1083575A35}" type="slidenum">
              <a:rPr lang="en-US" smtClean="0"/>
              <a:t>12</a:t>
            </a:fld>
            <a:endParaRPr lang="en-US"/>
          </a:p>
        </p:txBody>
      </p:sp>
    </p:spTree>
    <p:extLst>
      <p:ext uri="{BB962C8B-B14F-4D97-AF65-F5344CB8AC3E}">
        <p14:creationId xmlns:p14="http://schemas.microsoft.com/office/powerpoint/2010/main" val="13435144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9B0DB-4FA9-A858-8043-5DA02EFC41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B32CBE-C72F-E2D4-FF87-BE00CE81AF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2888407-C149-B746-D411-02C82FD459EC}"/>
              </a:ext>
            </a:extLst>
          </p:cNvPr>
          <p:cNvSpPr>
            <a:spLocks noGrp="1"/>
          </p:cNvSpPr>
          <p:nvPr>
            <p:ph type="body" idx="1"/>
          </p:nvPr>
        </p:nvSpPr>
        <p:spPr/>
        <p:txBody>
          <a:bodyPr/>
          <a:lstStyle/>
          <a:p>
            <a:r>
              <a:rPr lang="en-US" dirty="0"/>
              <a:t>We can show that an OR circuit is very easy to create.</a:t>
            </a:r>
          </a:p>
          <a:p>
            <a:endParaRPr lang="en-US" dirty="0"/>
          </a:p>
          <a:p>
            <a:r>
              <a:rPr lang="en-US" dirty="0"/>
              <a:t>First, let’s show our truth table. But we’re going to add a column for our bias unit. </a:t>
            </a:r>
          </a:p>
          <a:p>
            <a:r>
              <a:rPr lang="en-US" dirty="0"/>
              <a:t>Remember this y value is not the OR of x0 and x1 and x2, just the OR of x1 and x2.</a:t>
            </a:r>
          </a:p>
          <a:p>
            <a:r>
              <a:rPr lang="en-US" dirty="0"/>
              <a:t>But it’s still a function, in the sense that there is one correct output value of y for every combination of inputs.</a:t>
            </a:r>
          </a:p>
          <a:p>
            <a:r>
              <a:rPr lang="en-US" dirty="0"/>
              <a:t>We can see that y is 1 when either x1 or x2 is 1, and 0 otherwise.</a:t>
            </a:r>
          </a:p>
          <a:p>
            <a:r>
              <a:rPr lang="en-US" dirty="0"/>
              <a:t> </a:t>
            </a:r>
          </a:p>
          <a:p>
            <a:r>
              <a:rPr lang="en-US" dirty="0"/>
              <a:t>Now, let’s show a table of hypothetical weights: [-4, 10, 10].</a:t>
            </a:r>
          </a:p>
          <a:p>
            <a:r>
              <a:rPr lang="en-US" dirty="0"/>
              <a:t>Our bias (b0) is -4, which means our output neuron will be inhibited from firing in the absence of other input.</a:t>
            </a:r>
          </a:p>
          <a:p>
            <a:r>
              <a:rPr lang="en-US" dirty="0"/>
              <a:t>Our weights from both x1 and x2 are 10, meaning the neuron will be excited by activation from either of input neurons.</a:t>
            </a:r>
          </a:p>
          <a:p>
            <a:r>
              <a:rPr lang="en-US" dirty="0"/>
              <a:t>And note that this activation strength of 10 is higher than the inhibitory strength of 4.</a:t>
            </a:r>
          </a:p>
          <a:p>
            <a:r>
              <a:rPr lang="en-US" dirty="0"/>
              <a:t>This means that either input will overwhelm the neuron’s inhibitory bias and make it fire.</a:t>
            </a:r>
            <a:br>
              <a:rPr lang="en-US" dirty="0"/>
            </a:br>
            <a:r>
              <a:rPr lang="en-US" dirty="0"/>
              <a:t>We can show that with specific example tables.</a:t>
            </a:r>
          </a:p>
          <a:p>
            <a:endParaRPr lang="en-US" dirty="0"/>
          </a:p>
          <a:p>
            <a:r>
              <a:rPr lang="en-US" dirty="0"/>
              <a:t>The first shows the calculation of the firing rate of the output neuron when one but not the other input is firing at its maximum rate.</a:t>
            </a:r>
          </a:p>
          <a:p>
            <a:r>
              <a:rPr lang="en-US" dirty="0"/>
              <a:t>The net input is 6 (-4+10+0).</a:t>
            </a:r>
          </a:p>
          <a:p>
            <a:r>
              <a:rPr lang="en-US" dirty="0"/>
              <a:t>When put through the sigmoid activation function the result is an output activation of 0.998.</a:t>
            </a:r>
          </a:p>
          <a:p>
            <a:endParaRPr lang="en-US" dirty="0"/>
          </a:p>
          <a:p>
            <a:r>
              <a:rPr lang="en-US" dirty="0"/>
              <a:t>The second shows the calculation of the firing rate of the output neuron when both inputs are firing at their maximum rate.</a:t>
            </a:r>
          </a:p>
          <a:p>
            <a:r>
              <a:rPr lang="en-US" dirty="0"/>
              <a:t>The net input is 16 (-4+10+10).</a:t>
            </a:r>
          </a:p>
          <a:p>
            <a:r>
              <a:rPr lang="en-US" dirty="0"/>
              <a:t>When put through the sigmoid activation function the result is an output activation of 0.999.</a:t>
            </a:r>
          </a:p>
          <a:p>
            <a:r>
              <a:rPr lang="en-US" dirty="0"/>
              <a:t>Note that because the sigmoid function maxes out at 1, and that point was already nearly reached when the net input was 6.</a:t>
            </a:r>
          </a:p>
          <a:p>
            <a:r>
              <a:rPr lang="en-US" dirty="0"/>
              <a:t>Going from a net input of 6 to 16 makes very little difference in the output firing rate because it has already maxed out.</a:t>
            </a:r>
          </a:p>
          <a:p>
            <a:endParaRPr lang="en-US" dirty="0"/>
          </a:p>
          <a:p>
            <a:r>
              <a:rPr lang="en-US" dirty="0"/>
              <a:t>We can compare to the calculation of the firing rate of the output neuron when neither input is firing.</a:t>
            </a:r>
          </a:p>
          <a:p>
            <a:r>
              <a:rPr lang="en-US" dirty="0"/>
              <a:t>The net input is -4(-4+0+0).</a:t>
            </a:r>
          </a:p>
          <a:p>
            <a:r>
              <a:rPr lang="en-US" dirty="0"/>
              <a:t>When put through the sigmoid activation function the result is an output activation of 0.018.</a:t>
            </a:r>
          </a:p>
          <a:p>
            <a:endParaRPr lang="en-US" dirty="0"/>
          </a:p>
          <a:p>
            <a:r>
              <a:rPr lang="en-US" dirty="0"/>
              <a:t>So for an OR circuit, we want to inhibit the output neuron, but only a little bit, such that that inhibition can be overcome by a single input.</a:t>
            </a:r>
          </a:p>
          <a:p>
            <a:endParaRPr lang="en-US" dirty="0"/>
          </a:p>
          <a:p>
            <a:endParaRPr lang="en-US" dirty="0"/>
          </a:p>
        </p:txBody>
      </p:sp>
      <p:sp>
        <p:nvSpPr>
          <p:cNvPr id="4" name="Slide Number Placeholder 3">
            <a:extLst>
              <a:ext uri="{FF2B5EF4-FFF2-40B4-BE49-F238E27FC236}">
                <a16:creationId xmlns:a16="http://schemas.microsoft.com/office/drawing/2014/main" id="{0653DCCB-33CE-6541-1D55-10A063EDD3E5}"/>
              </a:ext>
            </a:extLst>
          </p:cNvPr>
          <p:cNvSpPr>
            <a:spLocks noGrp="1"/>
          </p:cNvSpPr>
          <p:nvPr>
            <p:ph type="sldNum" sz="quarter" idx="5"/>
          </p:nvPr>
        </p:nvSpPr>
        <p:spPr/>
        <p:txBody>
          <a:bodyPr/>
          <a:lstStyle/>
          <a:p>
            <a:fld id="{B0C32C59-1409-2640-866F-4A1083575A35}" type="slidenum">
              <a:rPr lang="en-US" smtClean="0"/>
              <a:t>13</a:t>
            </a:fld>
            <a:endParaRPr lang="en-US"/>
          </a:p>
        </p:txBody>
      </p:sp>
    </p:spTree>
    <p:extLst>
      <p:ext uri="{BB962C8B-B14F-4D97-AF65-F5344CB8AC3E}">
        <p14:creationId xmlns:p14="http://schemas.microsoft.com/office/powerpoint/2010/main" val="575400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A79FA0-0D61-A7F2-D828-38A319DCE3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ADEA39-7C43-9A02-FA89-ED28E921BC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AFC071-DDC4-14E7-86BC-FE07503FA20E}"/>
              </a:ext>
            </a:extLst>
          </p:cNvPr>
          <p:cNvSpPr>
            <a:spLocks noGrp="1"/>
          </p:cNvSpPr>
          <p:nvPr>
            <p:ph type="body" idx="1"/>
          </p:nvPr>
        </p:nvSpPr>
        <p:spPr/>
        <p:txBody>
          <a:bodyPr/>
          <a:lstStyle/>
          <a:p>
            <a:r>
              <a:rPr lang="en-US" dirty="0"/>
              <a:t>We can contrast this with a circuit that computes AND</a:t>
            </a:r>
          </a:p>
          <a:p>
            <a:endParaRPr lang="en-US" dirty="0"/>
          </a:p>
          <a:p>
            <a:r>
              <a:rPr lang="en-US" dirty="0"/>
              <a:t>We have our truth table with the bias column added, showing that the y should be 1 when both x1 and x2 are 1, and zero otherwise.</a:t>
            </a:r>
          </a:p>
          <a:p>
            <a:r>
              <a:rPr lang="en-US" dirty="0"/>
              <a:t> </a:t>
            </a:r>
          </a:p>
          <a:p>
            <a:r>
              <a:rPr lang="en-US" dirty="0"/>
              <a:t>This time our weights will be: [-15, 10, 10].</a:t>
            </a:r>
          </a:p>
          <a:p>
            <a:r>
              <a:rPr lang="en-US" dirty="0"/>
              <a:t>Our bias (b0) is -15, which means our output neuron will again be inhibited from firing in the absence of other input.</a:t>
            </a:r>
          </a:p>
          <a:p>
            <a:r>
              <a:rPr lang="en-US" dirty="0"/>
              <a:t>Our weights from both x1 and x2 are 10, meaning the output neuron will be excited enough by the activation from either of input neurons to overcome its bias rate of inhibition (10 &lt; 15).</a:t>
            </a:r>
          </a:p>
          <a:p>
            <a:r>
              <a:rPr lang="en-US" dirty="0"/>
              <a:t>But if we add both inputs together, that will be enough to get the neuron to fire (10+10 = 20 &gt; 15).</a:t>
            </a:r>
            <a:br>
              <a:rPr lang="en-US" dirty="0"/>
            </a:br>
            <a:r>
              <a:rPr lang="en-US" dirty="0"/>
              <a:t>We can again show that with specific example tables.</a:t>
            </a:r>
          </a:p>
          <a:p>
            <a:endParaRPr lang="en-US" dirty="0"/>
          </a:p>
          <a:p>
            <a:r>
              <a:rPr lang="en-US" dirty="0"/>
              <a:t>The first shows the calculation of the firing rate of the output neuron when one but not the other input is firing at its maximum rate.</a:t>
            </a:r>
          </a:p>
          <a:p>
            <a:r>
              <a:rPr lang="en-US" dirty="0"/>
              <a:t>The net input is -5 (-15+10+0).</a:t>
            </a:r>
          </a:p>
          <a:p>
            <a:r>
              <a:rPr lang="en-US" dirty="0"/>
              <a:t>When put through the sigmoid activation function the result is an output activation of 0.07.</a:t>
            </a:r>
          </a:p>
          <a:p>
            <a:endParaRPr lang="en-US" dirty="0"/>
          </a:p>
          <a:p>
            <a:r>
              <a:rPr lang="en-US" dirty="0"/>
              <a:t>The second shows the calculation of the firing rate of the output neuron when both inputs are firing at their maximum rate.</a:t>
            </a:r>
          </a:p>
          <a:p>
            <a:r>
              <a:rPr lang="en-US" dirty="0"/>
              <a:t>The net input is 5 (-15+10+10).</a:t>
            </a:r>
          </a:p>
          <a:p>
            <a:r>
              <a:rPr lang="en-US" dirty="0"/>
              <a:t>When put through the sigmoid activation function the result is an output activation of 0.993.</a:t>
            </a:r>
          </a:p>
          <a:p>
            <a:endParaRPr lang="en-US" dirty="0"/>
          </a:p>
          <a:p>
            <a:r>
              <a:rPr lang="en-US" dirty="0"/>
              <a:t>We can compare to the calculation of the firing rate of the output neuron when neither input is firing.</a:t>
            </a:r>
          </a:p>
          <a:p>
            <a:r>
              <a:rPr lang="en-US" dirty="0"/>
              <a:t>The net input is -15 (-15+0+0).</a:t>
            </a:r>
          </a:p>
          <a:p>
            <a:r>
              <a:rPr lang="en-US" dirty="0"/>
              <a:t>When put through the sigmoid activation function the result is an output activation of &lt; 0.001.</a:t>
            </a:r>
          </a:p>
          <a:p>
            <a:endParaRPr lang="en-US" dirty="0"/>
          </a:p>
          <a:p>
            <a:r>
              <a:rPr lang="en-US" dirty="0"/>
              <a:t>So for an AND circuit, we want to inhibit the output neuron, and quite a bit, so that it requires both of our input neurons to be firing rapidly to overcome that inhibitory bias.</a:t>
            </a:r>
          </a:p>
          <a:p>
            <a:endParaRPr lang="en-US" dirty="0"/>
          </a:p>
          <a:p>
            <a:endParaRPr lang="en-US" dirty="0"/>
          </a:p>
        </p:txBody>
      </p:sp>
      <p:sp>
        <p:nvSpPr>
          <p:cNvPr id="4" name="Slide Number Placeholder 3">
            <a:extLst>
              <a:ext uri="{FF2B5EF4-FFF2-40B4-BE49-F238E27FC236}">
                <a16:creationId xmlns:a16="http://schemas.microsoft.com/office/drawing/2014/main" id="{17599A0B-0183-D03F-19CD-CC0EDFA2C164}"/>
              </a:ext>
            </a:extLst>
          </p:cNvPr>
          <p:cNvSpPr>
            <a:spLocks noGrp="1"/>
          </p:cNvSpPr>
          <p:nvPr>
            <p:ph type="sldNum" sz="quarter" idx="5"/>
          </p:nvPr>
        </p:nvSpPr>
        <p:spPr/>
        <p:txBody>
          <a:bodyPr/>
          <a:lstStyle/>
          <a:p>
            <a:fld id="{B0C32C59-1409-2640-866F-4A1083575A35}" type="slidenum">
              <a:rPr lang="en-US" smtClean="0"/>
              <a:t>14</a:t>
            </a:fld>
            <a:endParaRPr lang="en-US"/>
          </a:p>
        </p:txBody>
      </p:sp>
    </p:spTree>
    <p:extLst>
      <p:ext uri="{BB962C8B-B14F-4D97-AF65-F5344CB8AC3E}">
        <p14:creationId xmlns:p14="http://schemas.microsoft.com/office/powerpoint/2010/main" val="40384083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61EAE0-B0C4-6569-5BF3-11F45D30C4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623C14-22CD-44AB-5D09-E2B3F3F01F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D43AD4-AE00-A6CD-0B3C-F4A11F421E1D}"/>
              </a:ext>
            </a:extLst>
          </p:cNvPr>
          <p:cNvSpPr>
            <a:spLocks noGrp="1"/>
          </p:cNvSpPr>
          <p:nvPr>
            <p:ph type="body" idx="1"/>
          </p:nvPr>
        </p:nvSpPr>
        <p:spPr/>
        <p:txBody>
          <a:bodyPr/>
          <a:lstStyle/>
          <a:p>
            <a:r>
              <a:rPr lang="en-US" dirty="0"/>
              <a:t>Here’s the big idea to take away.</a:t>
            </a:r>
          </a:p>
          <a:p>
            <a:endParaRPr lang="en-US" dirty="0"/>
          </a:p>
          <a:p>
            <a:r>
              <a:rPr lang="en-US" dirty="0"/>
              <a:t>In both AND and OR, we used the same setup: two positive weights. The difference wasn’t in the wiring — it was in the </a:t>
            </a:r>
            <a:r>
              <a:rPr lang="en-US" b="1" dirty="0"/>
              <a:t>bias.</a:t>
            </a:r>
            <a:endParaRPr lang="en-US" dirty="0"/>
          </a:p>
          <a:p>
            <a:endParaRPr lang="en-US" dirty="0"/>
          </a:p>
          <a:p>
            <a:r>
              <a:rPr lang="en-US" dirty="0"/>
              <a:t>Bias is like the neuron’s built-in threshold, or its baseline firing rate. </a:t>
            </a:r>
          </a:p>
          <a:p>
            <a:r>
              <a:rPr lang="en-US" dirty="0"/>
              <a:t>If the bias is more negative, it takes stronger input to activate the neuron. </a:t>
            </a:r>
          </a:p>
          <a:p>
            <a:r>
              <a:rPr lang="en-US" dirty="0"/>
              <a:t>That gave us AND. If the bias is less negative, weaker input is enough, which gave us OR.</a:t>
            </a:r>
          </a:p>
          <a:p>
            <a:endParaRPr lang="en-US" dirty="0"/>
          </a:p>
          <a:p>
            <a:r>
              <a:rPr lang="en-US" dirty="0"/>
              <a:t>We can also think about this in terms of the decision boundaries we introduced earlier.</a:t>
            </a:r>
          </a:p>
          <a:p>
            <a:r>
              <a:rPr lang="en-US" dirty="0"/>
              <a:t>Here, we plot our four inputs as points on a graph, and color code the responses green if the output neuron should be 1, and red if zero.</a:t>
            </a:r>
          </a:p>
          <a:p>
            <a:r>
              <a:rPr lang="en-US" dirty="0"/>
              <a:t>As you can see, the colors are different for AND and OR reflecting the differences in those logical structures.</a:t>
            </a:r>
          </a:p>
          <a:p>
            <a:r>
              <a:rPr lang="en-US" dirty="0"/>
              <a:t>To get a neural network to work correctly for these two logical functions, all we need to do is draw the decision boundary in a slightly different place.</a:t>
            </a:r>
          </a:p>
          <a:p>
            <a:endParaRPr lang="en-US" dirty="0"/>
          </a:p>
          <a:p>
            <a:r>
              <a:rPr lang="en-US" dirty="0"/>
              <a:t>So the distinction between AND and OR isn’t about different circuit structures. </a:t>
            </a:r>
          </a:p>
          <a:p>
            <a:r>
              <a:rPr lang="en-US" dirty="0"/>
              <a:t>It’s about how ‘picky’ the neuron is — how much input is required to push it over the threshold. </a:t>
            </a:r>
          </a:p>
          <a:p>
            <a:r>
              <a:rPr lang="en-US" dirty="0"/>
              <a:t>That’s a powerful idea: small parameter changes in a simple model can lead to very different computations.</a:t>
            </a:r>
          </a:p>
        </p:txBody>
      </p:sp>
      <p:sp>
        <p:nvSpPr>
          <p:cNvPr id="4" name="Slide Number Placeholder 3">
            <a:extLst>
              <a:ext uri="{FF2B5EF4-FFF2-40B4-BE49-F238E27FC236}">
                <a16:creationId xmlns:a16="http://schemas.microsoft.com/office/drawing/2014/main" id="{B26B2B38-0CA0-1267-625E-FBF9EFDDD40F}"/>
              </a:ext>
            </a:extLst>
          </p:cNvPr>
          <p:cNvSpPr>
            <a:spLocks noGrp="1"/>
          </p:cNvSpPr>
          <p:nvPr>
            <p:ph type="sldNum" sz="quarter" idx="5"/>
          </p:nvPr>
        </p:nvSpPr>
        <p:spPr/>
        <p:txBody>
          <a:bodyPr/>
          <a:lstStyle/>
          <a:p>
            <a:fld id="{B0C32C59-1409-2640-866F-4A1083575A35}" type="slidenum">
              <a:rPr lang="en-US" smtClean="0"/>
              <a:t>15</a:t>
            </a:fld>
            <a:endParaRPr lang="en-US"/>
          </a:p>
        </p:txBody>
      </p:sp>
    </p:spTree>
    <p:extLst>
      <p:ext uri="{BB962C8B-B14F-4D97-AF65-F5344CB8AC3E}">
        <p14:creationId xmlns:p14="http://schemas.microsoft.com/office/powerpoint/2010/main" val="12742042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EDCA3F-8727-AC6F-C5C5-51B14FB8C9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73AC10-9711-33D0-BB29-E8359F8DBD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96DF15-C5D8-7EDA-73DA-941E8A084E58}"/>
              </a:ext>
            </a:extLst>
          </p:cNvPr>
          <p:cNvSpPr>
            <a:spLocks noGrp="1"/>
          </p:cNvSpPr>
          <p:nvPr>
            <p:ph type="body" idx="1"/>
          </p:nvPr>
        </p:nvSpPr>
        <p:spPr/>
        <p:txBody>
          <a:bodyPr/>
          <a:lstStyle/>
          <a:p>
            <a:r>
              <a:rPr lang="en-US" dirty="0"/>
              <a:t>Now let’s try the simplest Boolean function: </a:t>
            </a:r>
            <a:r>
              <a:rPr lang="en-US" b="1" dirty="0"/>
              <a:t>NOT.</a:t>
            </a:r>
            <a:endParaRPr lang="en-US" dirty="0"/>
          </a:p>
          <a:p>
            <a:endParaRPr lang="en-US" dirty="0"/>
          </a:p>
          <a:p>
            <a:r>
              <a:rPr lang="en-US" dirty="0"/>
              <a:t>Here the neuron has just one input. The rule is: if the input is 0, the output should be 1. If the input is 1, the output should be 0.</a:t>
            </a:r>
          </a:p>
          <a:p>
            <a:endParaRPr lang="en-US" dirty="0"/>
          </a:p>
          <a:p>
            <a:r>
              <a:rPr lang="en-US" dirty="0"/>
              <a:t>To do this, we need an </a:t>
            </a:r>
            <a:r>
              <a:rPr lang="en-US" b="1" dirty="0"/>
              <a:t>inhibitory weight.</a:t>
            </a:r>
            <a:r>
              <a:rPr lang="en-US" dirty="0"/>
              <a:t> Instead of a positive weight, we set a negative one. For example:</a:t>
            </a:r>
          </a:p>
          <a:p>
            <a:r>
              <a:rPr lang="en-US" dirty="0"/>
              <a:t>Weight = -10, Bias = +5.</a:t>
            </a:r>
            <a:br>
              <a:rPr lang="en-US" dirty="0"/>
            </a:br>
            <a:endParaRPr lang="en-US" dirty="0"/>
          </a:p>
          <a:p>
            <a:r>
              <a:rPr lang="en-US" dirty="0"/>
              <a:t>Check the cases:</a:t>
            </a:r>
          </a:p>
          <a:p>
            <a:r>
              <a:rPr lang="en-US" dirty="0"/>
              <a:t>When x1 is 1, then the net input is 1*-10 + 1*5 = -5. Which has a sigmoid value of 0.001. So we have flipped the 1 to a 0.</a:t>
            </a:r>
          </a:p>
          <a:p>
            <a:r>
              <a:rPr lang="en-US" dirty="0"/>
              <a:t>When x1 is 0, then the net input is 0*-10 + 1*5 = 5. Which has a sigmoid value of 0.999. So we have flipped the 0 to a 1.</a:t>
            </a:r>
            <a:br>
              <a:rPr lang="en-US" dirty="0"/>
            </a:br>
            <a:endParaRPr lang="en-US" dirty="0"/>
          </a:p>
          <a:p>
            <a:r>
              <a:rPr lang="en-US" dirty="0"/>
              <a:t>So a neuron with a strong </a:t>
            </a:r>
            <a:r>
              <a:rPr lang="en-US" b="1" dirty="0"/>
              <a:t>negative weight</a:t>
            </a:r>
            <a:r>
              <a:rPr lang="en-US" dirty="0"/>
              <a:t> acts like a NOT gate.</a:t>
            </a:r>
          </a:p>
          <a:p>
            <a:endParaRPr lang="en-US" dirty="0"/>
          </a:p>
          <a:p>
            <a:r>
              <a:rPr lang="en-US" dirty="0"/>
              <a:t>This is an important reminder: in biology, some synapses are excitatory (positive weights), others inhibitory (negative weights). </a:t>
            </a:r>
          </a:p>
          <a:p>
            <a:r>
              <a:rPr lang="en-US" dirty="0"/>
              <a:t>Both are needed to build flexible logic.</a:t>
            </a:r>
          </a:p>
        </p:txBody>
      </p:sp>
      <p:sp>
        <p:nvSpPr>
          <p:cNvPr id="4" name="Slide Number Placeholder 3">
            <a:extLst>
              <a:ext uri="{FF2B5EF4-FFF2-40B4-BE49-F238E27FC236}">
                <a16:creationId xmlns:a16="http://schemas.microsoft.com/office/drawing/2014/main" id="{CA217048-1FC7-2C0D-C71A-32E5531843FB}"/>
              </a:ext>
            </a:extLst>
          </p:cNvPr>
          <p:cNvSpPr>
            <a:spLocks noGrp="1"/>
          </p:cNvSpPr>
          <p:nvPr>
            <p:ph type="sldNum" sz="quarter" idx="5"/>
          </p:nvPr>
        </p:nvSpPr>
        <p:spPr/>
        <p:txBody>
          <a:bodyPr/>
          <a:lstStyle/>
          <a:p>
            <a:fld id="{B0C32C59-1409-2640-866F-4A1083575A35}" type="slidenum">
              <a:rPr lang="en-US" smtClean="0"/>
              <a:t>16</a:t>
            </a:fld>
            <a:endParaRPr lang="en-US"/>
          </a:p>
        </p:txBody>
      </p:sp>
    </p:spTree>
    <p:extLst>
      <p:ext uri="{BB962C8B-B14F-4D97-AF65-F5344CB8AC3E}">
        <p14:creationId xmlns:p14="http://schemas.microsoft.com/office/powerpoint/2010/main" val="22898322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FF136-8772-4B3C-5D57-280BFE150C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1F2169-3ED9-3888-F0CA-9E04BF75BBA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61E080-FC0A-8AA1-1CF1-D066DAC5EA29}"/>
              </a:ext>
            </a:extLst>
          </p:cNvPr>
          <p:cNvSpPr>
            <a:spLocks noGrp="1"/>
          </p:cNvSpPr>
          <p:nvPr>
            <p:ph type="body" idx="1"/>
          </p:nvPr>
        </p:nvSpPr>
        <p:spPr/>
        <p:txBody>
          <a:bodyPr/>
          <a:lstStyle/>
          <a:p>
            <a:r>
              <a:rPr lang="en-US" dirty="0"/>
              <a:t>Now that we’ve seen single neurons approximate AND and OR, let’s look at a harder case: XOR.</a:t>
            </a:r>
          </a:p>
          <a:p>
            <a:endParaRPr lang="en-US" dirty="0"/>
          </a:p>
          <a:p>
            <a:r>
              <a:rPr lang="en-US" dirty="0"/>
              <a:t>XOR outputs 1 when the inputs are different — (1,0) or (0,1) — but 0 when they’re the same. </a:t>
            </a:r>
          </a:p>
          <a:p>
            <a:r>
              <a:rPr lang="en-US" dirty="0"/>
              <a:t>This is actually a very hard problem, and impossible to create in a neural circuit of the type we have been using so far.</a:t>
            </a:r>
          </a:p>
          <a:p>
            <a:r>
              <a:rPr lang="en-US" dirty="0"/>
              <a:t>Conceptually it is somewhat easy to understand. The (0,0) situation should lead to a 0, so we want a negative bias just like AND and OR.</a:t>
            </a:r>
          </a:p>
          <a:p>
            <a:r>
              <a:rPr lang="en-US" dirty="0"/>
              <a:t>The bias needs to be overcome by either or our inputs, so the negative bias should be lower than the positive weight of both of our x inputs.</a:t>
            </a:r>
          </a:p>
          <a:p>
            <a:r>
              <a:rPr lang="en-US" dirty="0"/>
              <a:t>But when both inputs are on, we want the output neuron to be inhibited again. </a:t>
            </a:r>
          </a:p>
          <a:p>
            <a:r>
              <a:rPr lang="en-US" dirty="0"/>
              <a:t>There’s no way to  get our output neuron to correctly respond to the either/or case ((0,1) and (1,0)) in a way that is opposite of our AND (1,1,) case.</a:t>
            </a:r>
          </a:p>
          <a:p>
            <a:br>
              <a:rPr lang="en-US" dirty="0"/>
            </a:br>
            <a:r>
              <a:rPr lang="en-US" dirty="0"/>
              <a:t>We can also understand it in terms of decision boundaries. </a:t>
            </a:r>
          </a:p>
          <a:p>
            <a:r>
              <a:rPr lang="en-US" dirty="0"/>
              <a:t>There is no way to draw a single line to divide the green dots and red dots on separate sides.</a:t>
            </a:r>
          </a:p>
          <a:p>
            <a:r>
              <a:rPr lang="en-US" dirty="0"/>
              <a:t>Because of this, XOR is described as a problem that is not linearly separable, in contrast to AND and OR, which are linearly separable.</a:t>
            </a:r>
            <a:br>
              <a:rPr lang="en-US" dirty="0"/>
            </a:br>
            <a:endParaRPr lang="en-US" dirty="0"/>
          </a:p>
        </p:txBody>
      </p:sp>
      <p:sp>
        <p:nvSpPr>
          <p:cNvPr id="4" name="Slide Number Placeholder 3">
            <a:extLst>
              <a:ext uri="{FF2B5EF4-FFF2-40B4-BE49-F238E27FC236}">
                <a16:creationId xmlns:a16="http://schemas.microsoft.com/office/drawing/2014/main" id="{B8B88DE7-7C66-019C-7227-4C8B149143C0}"/>
              </a:ext>
            </a:extLst>
          </p:cNvPr>
          <p:cNvSpPr>
            <a:spLocks noGrp="1"/>
          </p:cNvSpPr>
          <p:nvPr>
            <p:ph type="sldNum" sz="quarter" idx="5"/>
          </p:nvPr>
        </p:nvSpPr>
        <p:spPr/>
        <p:txBody>
          <a:bodyPr/>
          <a:lstStyle/>
          <a:p>
            <a:fld id="{B0C32C59-1409-2640-866F-4A1083575A35}" type="slidenum">
              <a:rPr lang="en-US" smtClean="0"/>
              <a:t>17</a:t>
            </a:fld>
            <a:endParaRPr lang="en-US"/>
          </a:p>
        </p:txBody>
      </p:sp>
    </p:spTree>
    <p:extLst>
      <p:ext uri="{BB962C8B-B14F-4D97-AF65-F5344CB8AC3E}">
        <p14:creationId xmlns:p14="http://schemas.microsoft.com/office/powerpoint/2010/main" val="21170671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EDD542-9082-C086-F4E6-25324490CB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F8C791-E8F7-DBDD-C3BC-0434E61B03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9727F2-BD05-4416-3107-3DC70BD6968F}"/>
              </a:ext>
            </a:extLst>
          </p:cNvPr>
          <p:cNvSpPr>
            <a:spLocks noGrp="1"/>
          </p:cNvSpPr>
          <p:nvPr>
            <p:ph type="body" idx="1"/>
          </p:nvPr>
        </p:nvSpPr>
        <p:spPr/>
        <p:txBody>
          <a:bodyPr/>
          <a:lstStyle/>
          <a:p>
            <a:r>
              <a:rPr lang="en-US" dirty="0"/>
              <a:t>The solution is to </a:t>
            </a:r>
            <a:r>
              <a:rPr lang="en-US" b="1" dirty="0"/>
              <a:t>combine gates</a:t>
            </a:r>
            <a:r>
              <a:rPr lang="en-US" dirty="0"/>
              <a:t>. </a:t>
            </a:r>
          </a:p>
          <a:p>
            <a:r>
              <a:rPr lang="en-US" dirty="0"/>
              <a:t>XOR can be built from a special conjunction of AND, OR, and NOTs combined in just the right way.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Think about what XOR means. We can actually break it down into saying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XOR of x1 and x2 is equal to saying OR of x1 and x2, but also NOT x1 AND x2.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More formally, XOR (x1,x2) = OR(x1,x2) AND NOT(AND(x1,x2)).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We can show this is true in a truth table.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First, we create an intermediate argument called h1, which is the OR truth table for x1 and x2.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We also create a truth table for AND of x1 and x2, and then the negation of that result.</a:t>
            </a:r>
            <a:br>
              <a:rPr lang="en-US" sz="1200" dirty="0"/>
            </a:br>
            <a:r>
              <a:rPr lang="en-US" sz="1200" dirty="0"/>
              <a:t>We call that result h2.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We can then do AND of h1 and h2, and the result of that is just what we are looking for for XOR.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Now we can also see what that would look like as a neural circuit.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interneurons that mediate between x and y here are sometimes called “hidden units”.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Each of those hidden units is themselves a classifier unit learning a function.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is learning OR. The other is learning NOT AND.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can draw each of those lines separately in the classifier plot.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our final y neuron needs to learn to respond to those lines, rather than to the initial points.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it can say, y should fire when an input is to the bottom left of the top-right line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AND when that input is also to the top right of the bottom left line.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XOR is a nonlinearly separable problem that can be broken down into a set of smaller problems that are linearly separable.</a:t>
            </a:r>
          </a:p>
        </p:txBody>
      </p:sp>
      <p:sp>
        <p:nvSpPr>
          <p:cNvPr id="4" name="Slide Number Placeholder 3">
            <a:extLst>
              <a:ext uri="{FF2B5EF4-FFF2-40B4-BE49-F238E27FC236}">
                <a16:creationId xmlns:a16="http://schemas.microsoft.com/office/drawing/2014/main" id="{6C7C21C6-1AE9-BE84-BB92-501990606890}"/>
              </a:ext>
            </a:extLst>
          </p:cNvPr>
          <p:cNvSpPr>
            <a:spLocks noGrp="1"/>
          </p:cNvSpPr>
          <p:nvPr>
            <p:ph type="sldNum" sz="quarter" idx="5"/>
          </p:nvPr>
        </p:nvSpPr>
        <p:spPr/>
        <p:txBody>
          <a:bodyPr/>
          <a:lstStyle/>
          <a:p>
            <a:fld id="{B0C32C59-1409-2640-866F-4A1083575A35}" type="slidenum">
              <a:rPr lang="en-US" smtClean="0"/>
              <a:t>18</a:t>
            </a:fld>
            <a:endParaRPr lang="en-US"/>
          </a:p>
        </p:txBody>
      </p:sp>
    </p:spTree>
    <p:extLst>
      <p:ext uri="{BB962C8B-B14F-4D97-AF65-F5344CB8AC3E}">
        <p14:creationId xmlns:p14="http://schemas.microsoft.com/office/powerpoint/2010/main" val="41213589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1440E9-9716-6027-B553-0F280F0BCD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46F4A5-B173-3DDA-EBCA-D2E7414EF7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6475B8-A768-7028-6618-49D745FE312F}"/>
              </a:ext>
            </a:extLst>
          </p:cNvPr>
          <p:cNvSpPr>
            <a:spLocks noGrp="1"/>
          </p:cNvSpPr>
          <p:nvPr>
            <p:ph type="body" idx="1"/>
          </p:nvPr>
        </p:nvSpPr>
        <p:spPr/>
        <p:txBody>
          <a:bodyPr/>
          <a:lstStyle/>
          <a:p>
            <a:r>
              <a:rPr lang="en-US" dirty="0"/>
              <a:t>We’ve seen how combining logic gates gives us more power, like with XOR. But the story doesn’t stop there.</a:t>
            </a:r>
          </a:p>
          <a:p>
            <a:endParaRPr lang="en-US" dirty="0"/>
          </a:p>
          <a:p>
            <a:r>
              <a:rPr lang="en-US" dirty="0"/>
              <a:t>From computer science we know that logic isn’t just for reasoning about true and false — it’s the </a:t>
            </a:r>
            <a:r>
              <a:rPr lang="en-US" b="1" dirty="0"/>
              <a:t>foundation of computation.</a:t>
            </a:r>
            <a:r>
              <a:rPr lang="en-US" dirty="0"/>
              <a:t> </a:t>
            </a:r>
          </a:p>
          <a:p>
            <a:r>
              <a:rPr lang="en-US" dirty="0"/>
              <a:t>If you can build AND, OR, and NOT, you can combine them into circuits that carry out math, memory, and much more.</a:t>
            </a:r>
          </a:p>
          <a:p>
            <a:endParaRPr lang="en-US" dirty="0"/>
          </a:p>
          <a:p>
            <a:r>
              <a:rPr lang="en-US" dirty="0"/>
              <a:t>For example, you can wire gates together to create a simple binary </a:t>
            </a:r>
            <a:r>
              <a:rPr lang="en-US" b="1" dirty="0"/>
              <a:t>adder.</a:t>
            </a:r>
            <a:r>
              <a:rPr lang="en-US" dirty="0"/>
              <a:t> </a:t>
            </a:r>
          </a:p>
          <a:p>
            <a:r>
              <a:rPr lang="en-US" dirty="0"/>
              <a:t>A half-adder takes two binary inputs and produces a sum and a carry. </a:t>
            </a:r>
          </a:p>
          <a:p>
            <a:r>
              <a:rPr lang="en-US" dirty="0"/>
              <a:t>XOR handles the sum, and AND handles the carry.</a:t>
            </a:r>
          </a:p>
          <a:p>
            <a:endParaRPr lang="en-US" dirty="0"/>
          </a:p>
          <a:p>
            <a:r>
              <a:rPr lang="en-US" dirty="0"/>
              <a:t>We won’t dive into the wiring details here. </a:t>
            </a:r>
          </a:p>
          <a:p>
            <a:r>
              <a:rPr lang="en-US" dirty="0"/>
              <a:t>The key idea is this: logic scales up. </a:t>
            </a:r>
          </a:p>
          <a:p>
            <a:r>
              <a:rPr lang="en-US" dirty="0"/>
              <a:t>Once you have these basic building blocks, you can implement arithmetic and, eventually, a full computer.</a:t>
            </a:r>
          </a:p>
        </p:txBody>
      </p:sp>
      <p:sp>
        <p:nvSpPr>
          <p:cNvPr id="4" name="Slide Number Placeholder 3">
            <a:extLst>
              <a:ext uri="{FF2B5EF4-FFF2-40B4-BE49-F238E27FC236}">
                <a16:creationId xmlns:a16="http://schemas.microsoft.com/office/drawing/2014/main" id="{3380700E-1C54-7812-DC68-EAD89ED4AA2D}"/>
              </a:ext>
            </a:extLst>
          </p:cNvPr>
          <p:cNvSpPr>
            <a:spLocks noGrp="1"/>
          </p:cNvSpPr>
          <p:nvPr>
            <p:ph type="sldNum" sz="quarter" idx="5"/>
          </p:nvPr>
        </p:nvSpPr>
        <p:spPr/>
        <p:txBody>
          <a:bodyPr/>
          <a:lstStyle/>
          <a:p>
            <a:fld id="{B0C32C59-1409-2640-866F-4A1083575A35}" type="slidenum">
              <a:rPr lang="en-US" smtClean="0"/>
              <a:t>19</a:t>
            </a:fld>
            <a:endParaRPr lang="en-US"/>
          </a:p>
        </p:txBody>
      </p:sp>
    </p:spTree>
    <p:extLst>
      <p:ext uri="{BB962C8B-B14F-4D97-AF65-F5344CB8AC3E}">
        <p14:creationId xmlns:p14="http://schemas.microsoft.com/office/powerpoint/2010/main" val="804881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2</a:t>
            </a:fld>
            <a:endParaRPr lang="en-US"/>
          </a:p>
        </p:txBody>
      </p:sp>
    </p:spTree>
    <p:extLst>
      <p:ext uri="{BB962C8B-B14F-4D97-AF65-F5344CB8AC3E}">
        <p14:creationId xmlns:p14="http://schemas.microsoft.com/office/powerpoint/2010/main" val="10926790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4923B1-71B5-6743-6A1F-1247BF6AD7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C848AE-9DFD-9796-01CF-AB6ADB77EB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FF7526-9437-00EC-FFF0-8C68762F40DE}"/>
              </a:ext>
            </a:extLst>
          </p:cNvPr>
          <p:cNvSpPr>
            <a:spLocks noGrp="1"/>
          </p:cNvSpPr>
          <p:nvPr>
            <p:ph type="body" idx="1"/>
          </p:nvPr>
        </p:nvSpPr>
        <p:spPr/>
        <p:txBody>
          <a:bodyPr/>
          <a:lstStyle/>
          <a:p>
            <a:r>
              <a:rPr lang="en-US" dirty="0"/>
              <a:t>Logic isn’t just about numbers and arithmetic. </a:t>
            </a:r>
          </a:p>
          <a:p>
            <a:r>
              <a:rPr lang="en-US" dirty="0"/>
              <a:t>It can also help us think about how the brain — and artificial neural networks — classify things in the world.</a:t>
            </a:r>
          </a:p>
          <a:p>
            <a:endParaRPr lang="en-US" dirty="0"/>
          </a:p>
          <a:p>
            <a:r>
              <a:rPr lang="en-US" dirty="0"/>
              <a:t>The idea is this: deciding whether something is an instance of a category can, </a:t>
            </a:r>
          </a:p>
          <a:p>
            <a:r>
              <a:rPr lang="en-US" dirty="0"/>
              <a:t>	in theory, be broken down into a very complicated set of logical choices.</a:t>
            </a:r>
          </a:p>
          <a:p>
            <a:endParaRPr lang="en-US" dirty="0"/>
          </a:p>
          <a:p>
            <a:r>
              <a:rPr lang="en-US" dirty="0"/>
              <a:t>Imagine a deep network that processes images:</a:t>
            </a:r>
          </a:p>
          <a:p>
            <a:r>
              <a:rPr lang="en-US" dirty="0"/>
              <a:t>The </a:t>
            </a:r>
            <a:r>
              <a:rPr lang="en-US" b="1" dirty="0"/>
              <a:t>first layer</a:t>
            </a:r>
            <a:r>
              <a:rPr lang="en-US" dirty="0"/>
              <a:t> might have neurons that act like AND gates for sequences of aligned pixels, detecting edges at particular orientations.</a:t>
            </a:r>
          </a:p>
          <a:p>
            <a:r>
              <a:rPr lang="en-US" dirty="0"/>
              <a:t>The </a:t>
            </a:r>
            <a:r>
              <a:rPr lang="en-US" b="1" dirty="0"/>
              <a:t>next layer</a:t>
            </a:r>
            <a:r>
              <a:rPr lang="en-US" dirty="0"/>
              <a:t> combines those edges into simple shapes.</a:t>
            </a:r>
          </a:p>
          <a:p>
            <a:r>
              <a:rPr lang="en-US" dirty="0"/>
              <a:t>Another layer might combine shapes into parts, like eyes or wheels.</a:t>
            </a:r>
          </a:p>
          <a:p>
            <a:r>
              <a:rPr lang="en-US" dirty="0"/>
              <a:t>Finally, higher layers combine parts into whole objects, like a face or a car.</a:t>
            </a:r>
          </a:p>
          <a:p>
            <a:endParaRPr lang="en-US" dirty="0"/>
          </a:p>
          <a:p>
            <a:r>
              <a:rPr lang="en-US" dirty="0"/>
              <a:t>Each layer adds complexity by combining simpler logical patterns into more structured ones. </a:t>
            </a:r>
          </a:p>
          <a:p>
            <a:r>
              <a:rPr lang="en-US" dirty="0"/>
              <a:t>That’s how a network of simple, logic-like units can, step by step, build up to recognizing objects.</a:t>
            </a:r>
          </a:p>
        </p:txBody>
      </p:sp>
      <p:sp>
        <p:nvSpPr>
          <p:cNvPr id="4" name="Slide Number Placeholder 3">
            <a:extLst>
              <a:ext uri="{FF2B5EF4-FFF2-40B4-BE49-F238E27FC236}">
                <a16:creationId xmlns:a16="http://schemas.microsoft.com/office/drawing/2014/main" id="{581DEEC0-F580-86DF-054D-91FA4B94AD52}"/>
              </a:ext>
            </a:extLst>
          </p:cNvPr>
          <p:cNvSpPr>
            <a:spLocks noGrp="1"/>
          </p:cNvSpPr>
          <p:nvPr>
            <p:ph type="sldNum" sz="quarter" idx="5"/>
          </p:nvPr>
        </p:nvSpPr>
        <p:spPr/>
        <p:txBody>
          <a:bodyPr/>
          <a:lstStyle/>
          <a:p>
            <a:fld id="{B0C32C59-1409-2640-866F-4A1083575A35}" type="slidenum">
              <a:rPr lang="en-US" smtClean="0"/>
              <a:t>20</a:t>
            </a:fld>
            <a:endParaRPr lang="en-US"/>
          </a:p>
        </p:txBody>
      </p:sp>
    </p:spTree>
    <p:extLst>
      <p:ext uri="{BB962C8B-B14F-4D97-AF65-F5344CB8AC3E}">
        <p14:creationId xmlns:p14="http://schemas.microsoft.com/office/powerpoint/2010/main" val="1241648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A0D86F-4ED2-72EB-889D-C02D1D8181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CCF54C-8BF6-0751-0A8B-3AEA9BAFE8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68B9C9-EEDD-BC45-E245-461B6ECE4177}"/>
              </a:ext>
            </a:extLst>
          </p:cNvPr>
          <p:cNvSpPr>
            <a:spLocks noGrp="1"/>
          </p:cNvSpPr>
          <p:nvPr>
            <p:ph type="body" idx="1"/>
          </p:nvPr>
        </p:nvSpPr>
        <p:spPr/>
        <p:txBody>
          <a:bodyPr/>
          <a:lstStyle/>
          <a:p>
            <a:r>
              <a:rPr lang="en-US" dirty="0"/>
              <a:t>Analyses have been performed on both artificial neural networks that are good at recognizing objects, and human brains, finding strikingly similar patterns.</a:t>
            </a:r>
          </a:p>
          <a:p>
            <a:r>
              <a:rPr lang="en-US" dirty="0"/>
              <a:t>Early units detect edges, later units combine those into shapes and later units full images.</a:t>
            </a:r>
          </a:p>
        </p:txBody>
      </p:sp>
      <p:sp>
        <p:nvSpPr>
          <p:cNvPr id="4" name="Slide Number Placeholder 3">
            <a:extLst>
              <a:ext uri="{FF2B5EF4-FFF2-40B4-BE49-F238E27FC236}">
                <a16:creationId xmlns:a16="http://schemas.microsoft.com/office/drawing/2014/main" id="{278EA883-6835-4380-65B3-FB336AD32AC1}"/>
              </a:ext>
            </a:extLst>
          </p:cNvPr>
          <p:cNvSpPr>
            <a:spLocks noGrp="1"/>
          </p:cNvSpPr>
          <p:nvPr>
            <p:ph type="sldNum" sz="quarter" idx="5"/>
          </p:nvPr>
        </p:nvSpPr>
        <p:spPr/>
        <p:txBody>
          <a:bodyPr/>
          <a:lstStyle/>
          <a:p>
            <a:fld id="{B0C32C59-1409-2640-866F-4A1083575A35}" type="slidenum">
              <a:rPr lang="en-US" smtClean="0"/>
              <a:t>21</a:t>
            </a:fld>
            <a:endParaRPr lang="en-US"/>
          </a:p>
        </p:txBody>
      </p:sp>
    </p:spTree>
    <p:extLst>
      <p:ext uri="{BB962C8B-B14F-4D97-AF65-F5344CB8AC3E}">
        <p14:creationId xmlns:p14="http://schemas.microsoft.com/office/powerpoint/2010/main" val="19473278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623BF-8361-D053-B616-2C204D9296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E6F367-8C0E-A391-1101-745CDD1132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435CEE-869D-E462-7154-FE2E80485DA3}"/>
              </a:ext>
            </a:extLst>
          </p:cNvPr>
          <p:cNvSpPr>
            <a:spLocks noGrp="1"/>
          </p:cNvSpPr>
          <p:nvPr>
            <p:ph type="body" idx="1"/>
          </p:nvPr>
        </p:nvSpPr>
        <p:spPr/>
        <p:txBody>
          <a:bodyPr/>
          <a:lstStyle/>
          <a:p>
            <a:r>
              <a:rPr lang="en-US" dirty="0"/>
              <a:t>Today we’ve pulled together a lot.</a:t>
            </a:r>
          </a:p>
          <a:p>
            <a:endParaRPr lang="en-US" dirty="0"/>
          </a:p>
          <a:p>
            <a:r>
              <a:rPr lang="en-US" dirty="0"/>
              <a:t>We started by modeling neurons as linear functions with a sigmoid output. </a:t>
            </a:r>
          </a:p>
          <a:p>
            <a:r>
              <a:rPr lang="en-US" dirty="0"/>
              <a:t>That gave us a way to think about neurons as implementing logic-like operations.</a:t>
            </a:r>
          </a:p>
          <a:p>
            <a:endParaRPr lang="en-US" dirty="0"/>
          </a:p>
          <a:p>
            <a:r>
              <a:rPr lang="en-US" dirty="0"/>
              <a:t>We saw that simple gates like AND, OR, and NOT can be approximated by single neurons.</a:t>
            </a:r>
            <a:br>
              <a:rPr lang="en-US" dirty="0"/>
            </a:br>
            <a:endParaRPr lang="en-US" dirty="0"/>
          </a:p>
          <a:p>
            <a:r>
              <a:rPr lang="en-US" dirty="0"/>
              <a:t>Then we scaled up: XOR showed us why single neurons aren’t enough, but also how combining them gives us more power. </a:t>
            </a:r>
          </a:p>
          <a:p>
            <a:r>
              <a:rPr lang="en-US" dirty="0"/>
              <a:t>From there we saw how logic circuits can grow into arithmetic and, conceptually, into the layered pattern recognition that underlies vision.</a:t>
            </a:r>
          </a:p>
          <a:p>
            <a:endParaRPr lang="en-US" dirty="0"/>
          </a:p>
          <a:p>
            <a:r>
              <a:rPr lang="en-US" dirty="0"/>
              <a:t>The big takeaway is this: neurons, like transistors, are simple units. </a:t>
            </a:r>
          </a:p>
          <a:p>
            <a:r>
              <a:rPr lang="en-US" dirty="0"/>
              <a:t>But when you wire them together, you can get computation. </a:t>
            </a:r>
          </a:p>
          <a:p>
            <a:r>
              <a:rPr lang="en-US" dirty="0"/>
              <a:t>And when you add plasticity, you get adaptability.</a:t>
            </a:r>
          </a:p>
          <a:p>
            <a:endParaRPr lang="en-US" dirty="0"/>
          </a:p>
          <a:p>
            <a:r>
              <a:rPr lang="en-US" dirty="0"/>
              <a:t>But there’s one big piece missing: </a:t>
            </a:r>
            <a:r>
              <a:rPr lang="en-US" b="1" dirty="0"/>
              <a:t>motivation.</a:t>
            </a:r>
            <a:r>
              <a:rPr lang="en-US" dirty="0"/>
              <a:t> So far, our learning rule has been blind — </a:t>
            </a:r>
          </a:p>
          <a:p>
            <a:r>
              <a:rPr lang="en-US" dirty="0"/>
              <a:t>	it only reinforces co-activation. </a:t>
            </a:r>
          </a:p>
          <a:p>
            <a:r>
              <a:rPr lang="en-US" dirty="0"/>
              <a:t>But animals don’t just wire up patterns because they occur together. </a:t>
            </a:r>
          </a:p>
          <a:p>
            <a:r>
              <a:rPr lang="en-US" dirty="0"/>
              <a:t>They learn what matters based on </a:t>
            </a:r>
            <a:r>
              <a:rPr lang="en-US" b="1" dirty="0"/>
              <a:t>rewards and punishments.</a:t>
            </a:r>
            <a:endParaRPr lang="en-US" dirty="0"/>
          </a:p>
          <a:p>
            <a:endParaRPr lang="en-US" dirty="0"/>
          </a:p>
          <a:p>
            <a:r>
              <a:rPr lang="en-US" dirty="0"/>
              <a:t>That’s where reinforcement learning comes in. Next week, we’ll explore how brains use reward signals — especially dopamine — </a:t>
            </a:r>
          </a:p>
          <a:p>
            <a:r>
              <a:rPr lang="en-US"/>
              <a:t>	to </a:t>
            </a:r>
            <a:r>
              <a:rPr lang="en-US" dirty="0"/>
              <a:t>shape behavior, and how reinforcement learning connects circuits to action, decision-making, and </a:t>
            </a:r>
            <a:r>
              <a:rPr lang="en-US"/>
              <a:t>motivation.</a:t>
            </a:r>
            <a:endParaRPr lang="en-US" dirty="0"/>
          </a:p>
        </p:txBody>
      </p:sp>
      <p:sp>
        <p:nvSpPr>
          <p:cNvPr id="4" name="Slide Number Placeholder 3">
            <a:extLst>
              <a:ext uri="{FF2B5EF4-FFF2-40B4-BE49-F238E27FC236}">
                <a16:creationId xmlns:a16="http://schemas.microsoft.com/office/drawing/2014/main" id="{BEDCCE3B-028E-C01E-849C-A33C6F0CD486}"/>
              </a:ext>
            </a:extLst>
          </p:cNvPr>
          <p:cNvSpPr>
            <a:spLocks noGrp="1"/>
          </p:cNvSpPr>
          <p:nvPr>
            <p:ph type="sldNum" sz="quarter" idx="5"/>
          </p:nvPr>
        </p:nvSpPr>
        <p:spPr/>
        <p:txBody>
          <a:bodyPr/>
          <a:lstStyle/>
          <a:p>
            <a:fld id="{B0C32C59-1409-2640-866F-4A1083575A35}" type="slidenum">
              <a:rPr lang="en-US" smtClean="0"/>
              <a:t>22</a:t>
            </a:fld>
            <a:endParaRPr lang="en-US"/>
          </a:p>
        </p:txBody>
      </p:sp>
    </p:spTree>
    <p:extLst>
      <p:ext uri="{BB962C8B-B14F-4D97-AF65-F5344CB8AC3E}">
        <p14:creationId xmlns:p14="http://schemas.microsoft.com/office/powerpoint/2010/main" val="587355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first lecture on circuits, we looked at what circuits are — </a:t>
            </a:r>
          </a:p>
          <a:p>
            <a:r>
              <a:rPr lang="en-US" dirty="0"/>
              <a:t>	patterns of neurons connected to produce reflexes, rhythms, and survival behaviors.</a:t>
            </a:r>
          </a:p>
          <a:p>
            <a:r>
              <a:rPr lang="en-US" dirty="0"/>
              <a:t> Circuits were the </a:t>
            </a:r>
            <a:r>
              <a:rPr lang="en-US" i="1" dirty="0"/>
              <a:t>building blocks</a:t>
            </a:r>
            <a:r>
              <a:rPr lang="en-US" dirty="0"/>
              <a:t> of the brain.</a:t>
            </a:r>
          </a:p>
          <a:p>
            <a:endParaRPr lang="en-US" dirty="0"/>
          </a:p>
          <a:p>
            <a:r>
              <a:rPr lang="en-US" dirty="0"/>
              <a:t>In our second lecture, we saw that circuits aren’t fixed. </a:t>
            </a:r>
          </a:p>
          <a:p>
            <a:r>
              <a:rPr lang="en-US" dirty="0"/>
              <a:t>They can adapt and change, through processes like adaptation and Hebbian learning. </a:t>
            </a:r>
          </a:p>
          <a:p>
            <a:r>
              <a:rPr lang="en-US" dirty="0"/>
              <a:t>That’s how experience reshapes wiring.</a:t>
            </a:r>
          </a:p>
          <a:p>
            <a:endParaRPr lang="en-US" dirty="0"/>
          </a:p>
          <a:p>
            <a:r>
              <a:rPr lang="en-US" dirty="0"/>
              <a:t>Today, we’re going to take a different perspective.</a:t>
            </a:r>
          </a:p>
          <a:p>
            <a:r>
              <a:rPr lang="en-US" dirty="0"/>
              <a:t> Instead of asking how circuits change, we’ll ask: </a:t>
            </a:r>
            <a:r>
              <a:rPr lang="en-US" i="1" dirty="0"/>
              <a:t>What kinds of computations can circuits perform?</a:t>
            </a:r>
            <a:endParaRPr lang="en-US" dirty="0"/>
          </a:p>
          <a:p>
            <a:r>
              <a:rPr lang="en-US" dirty="0"/>
              <a:t>We’ll build on something you already know — </a:t>
            </a:r>
            <a:r>
              <a:rPr lang="en-US" b="1" dirty="0"/>
              <a:t>linear models</a:t>
            </a:r>
            <a:r>
              <a:rPr lang="en-US" dirty="0"/>
              <a:t> — </a:t>
            </a:r>
          </a:p>
          <a:p>
            <a:r>
              <a:rPr lang="en-US" dirty="0"/>
              <a:t>	and show how the same math can describe neurons as abstract processing units. </a:t>
            </a:r>
          </a:p>
          <a:p>
            <a:r>
              <a:rPr lang="en-US" dirty="0"/>
              <a:t>Then we’ll connect this to </a:t>
            </a:r>
            <a:r>
              <a:rPr lang="en-US" b="1" dirty="0"/>
              <a:t>logic gates</a:t>
            </a:r>
            <a:r>
              <a:rPr lang="en-US" dirty="0"/>
              <a:t> — AND, OR, and NOT.</a:t>
            </a:r>
          </a:p>
          <a:p>
            <a:r>
              <a:rPr lang="en-US" dirty="0"/>
              <a:t>Finally, we’ll see how combining these simple gates allows circuits to scale up into powerful computational systems.</a:t>
            </a:r>
          </a:p>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3</a:t>
            </a:fld>
            <a:endParaRPr lang="en-US"/>
          </a:p>
        </p:txBody>
      </p:sp>
    </p:spTree>
    <p:extLst>
      <p:ext uri="{BB962C8B-B14F-4D97-AF65-F5344CB8AC3E}">
        <p14:creationId xmlns:p14="http://schemas.microsoft.com/office/powerpoint/2010/main" val="982693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3D36E9-6895-735C-B4DD-85C4C94B48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0617E8-01F6-5185-3E89-562C73CE74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7290CE-9CDE-CCC3-4872-DA6D4737D9D7}"/>
              </a:ext>
            </a:extLst>
          </p:cNvPr>
          <p:cNvSpPr>
            <a:spLocks noGrp="1"/>
          </p:cNvSpPr>
          <p:nvPr>
            <p:ph type="body" idx="1"/>
          </p:nvPr>
        </p:nvSpPr>
        <p:spPr/>
        <p:txBody>
          <a:bodyPr/>
          <a:lstStyle/>
          <a:p>
            <a:r>
              <a:rPr lang="en-US" dirty="0"/>
              <a:t>Real neurons are messy. </a:t>
            </a:r>
          </a:p>
          <a:p>
            <a:r>
              <a:rPr lang="en-US" dirty="0"/>
              <a:t>They fire spikes at different rates, influenced by many factors — neurotransmitters, ion channels, noise.</a:t>
            </a:r>
          </a:p>
          <a:p>
            <a:r>
              <a:rPr lang="en-US" dirty="0"/>
              <a:t>Information isn’t binary, it’s encoded in </a:t>
            </a:r>
            <a:r>
              <a:rPr lang="en-US" b="1" dirty="0"/>
              <a:t>firing rates</a:t>
            </a:r>
            <a:r>
              <a:rPr lang="en-US" dirty="0"/>
              <a:t> and patterns across populations.</a:t>
            </a:r>
          </a:p>
          <a:p>
            <a:endParaRPr lang="en-US" dirty="0"/>
          </a:p>
          <a:p>
            <a:r>
              <a:rPr lang="en-US" dirty="0"/>
              <a:t>But to study computation, we often make an </a:t>
            </a:r>
            <a:r>
              <a:rPr lang="en-US" b="1" dirty="0"/>
              <a:t>abstraction</a:t>
            </a:r>
            <a:r>
              <a:rPr lang="en-US" dirty="0"/>
              <a:t>: </a:t>
            </a:r>
          </a:p>
          <a:p>
            <a:r>
              <a:rPr lang="en-US" dirty="0"/>
              <a:t>We sometimes talk about neurons as if they were simple switches. 	</a:t>
            </a:r>
          </a:p>
          <a:p>
            <a:r>
              <a:rPr lang="en-US" dirty="0"/>
              <a:t>Each neuron takes inputs, sums them, and if the total is above some threshold, it ‘fires’ — otherwise it stays off.</a:t>
            </a:r>
          </a:p>
          <a:p>
            <a:endParaRPr lang="en-US" dirty="0"/>
          </a:p>
          <a:p>
            <a:r>
              <a:rPr lang="en-US" dirty="0"/>
              <a:t>This abstraction is powerful because it lets us connect neuroscience to computer science. </a:t>
            </a:r>
          </a:p>
          <a:p>
            <a:r>
              <a:rPr lang="en-US" dirty="0"/>
              <a:t>It allows us to think about neurons as </a:t>
            </a:r>
            <a:r>
              <a:rPr lang="en-US" b="1" dirty="0"/>
              <a:t>logic units</a:t>
            </a:r>
            <a:r>
              <a:rPr lang="en-US" dirty="0"/>
              <a:t>. </a:t>
            </a:r>
          </a:p>
          <a:p>
            <a:r>
              <a:rPr lang="en-US" dirty="0"/>
              <a:t>But remember: it’s a simplification. It ignores details like firing rates and plasticity. </a:t>
            </a:r>
          </a:p>
          <a:p>
            <a:r>
              <a:rPr lang="en-US" dirty="0"/>
              <a:t>Later, we’ll come back to those limits.</a:t>
            </a:r>
          </a:p>
          <a:p>
            <a:endParaRPr lang="en-US" dirty="0"/>
          </a:p>
          <a:p>
            <a:r>
              <a:rPr lang="en-US" dirty="0"/>
              <a:t>For now, let’s step into this simplified world — </a:t>
            </a:r>
          </a:p>
          <a:p>
            <a:r>
              <a:rPr lang="en-US" dirty="0"/>
              <a:t>	because it will help us see how neurons can implement things like AND, OR, and NOT.</a:t>
            </a:r>
          </a:p>
        </p:txBody>
      </p:sp>
      <p:sp>
        <p:nvSpPr>
          <p:cNvPr id="4" name="Slide Number Placeholder 3">
            <a:extLst>
              <a:ext uri="{FF2B5EF4-FFF2-40B4-BE49-F238E27FC236}">
                <a16:creationId xmlns:a16="http://schemas.microsoft.com/office/drawing/2014/main" id="{A7D1D12F-8F9D-BF90-1FA1-A5081F0C901B}"/>
              </a:ext>
            </a:extLst>
          </p:cNvPr>
          <p:cNvSpPr>
            <a:spLocks noGrp="1"/>
          </p:cNvSpPr>
          <p:nvPr>
            <p:ph type="sldNum" sz="quarter" idx="5"/>
          </p:nvPr>
        </p:nvSpPr>
        <p:spPr/>
        <p:txBody>
          <a:bodyPr/>
          <a:lstStyle/>
          <a:p>
            <a:fld id="{B0C32C59-1409-2640-866F-4A1083575A35}" type="slidenum">
              <a:rPr lang="en-US" smtClean="0"/>
              <a:t>4</a:t>
            </a:fld>
            <a:endParaRPr lang="en-US"/>
          </a:p>
        </p:txBody>
      </p:sp>
    </p:spTree>
    <p:extLst>
      <p:ext uri="{BB962C8B-B14F-4D97-AF65-F5344CB8AC3E}">
        <p14:creationId xmlns:p14="http://schemas.microsoft.com/office/powerpoint/2010/main" val="3121917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6DC517-82E6-B9E7-A55C-1C81FA0352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40C3B5-CECF-F1C7-BA1B-53B322E9840B}"/>
              </a:ext>
            </a:extLst>
          </p:cNvPr>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a:extLst>
                  <a:ext uri="{FF2B5EF4-FFF2-40B4-BE49-F238E27FC236}">
                    <a16:creationId xmlns:a16="http://schemas.microsoft.com/office/drawing/2014/main" id="{F2B9B4A6-D032-E3EC-6108-0D0A7E8733EB}"/>
                  </a:ext>
                </a:extLst>
              </p:cNvPr>
              <p:cNvSpPr>
                <a:spLocks noGrp="1"/>
              </p:cNvSpPr>
              <p:nvPr>
                <p:ph type="body" idx="1"/>
              </p:nvPr>
            </p:nvSpPr>
            <p:spPr/>
            <p:txBody>
              <a:bodyPr/>
              <a:lstStyle/>
              <a:p>
                <a:r>
                  <a:rPr lang="en-US" dirty="0"/>
                  <a:t>To make our abstraction more precise, </a:t>
                </a:r>
              </a:p>
              <a:p>
                <a:r>
                  <a:rPr lang="en-US" dirty="0"/>
                  <a:t>	we can describe a neuron using the same math you’ve already seen with </a:t>
                </a:r>
                <a:r>
                  <a:rPr lang="en-US" b="1" dirty="0"/>
                  <a:t>linear models</a:t>
                </a:r>
                <a:r>
                  <a:rPr lang="en-US" dirty="0"/>
                  <a:t>.</a:t>
                </a:r>
              </a:p>
              <a:p>
                <a:r>
                  <a:rPr lang="en-US" dirty="0"/>
                  <a:t>Here’s how it works. Let’s start with modeling the simple effect of one neuron on another.</a:t>
                </a:r>
              </a:p>
              <a:p>
                <a:pPr marL="171450" indent="-171450">
                  <a:buFont typeface="Arial" panose="020B0604020202020204" pitchFamily="34" charset="0"/>
                  <a:buChar char="•"/>
                </a:pPr>
                <a:r>
                  <a:rPr lang="en-US" dirty="0"/>
                  <a:t>So our outcome variable, </a:t>
                </a:r>
                <a:r>
                  <a:rPr lang="en-US" i="1" dirty="0"/>
                  <a:t>y</a:t>
                </a:r>
                <a:r>
                  <a:rPr lang="en-US" dirty="0"/>
                  <a:t>, is the firing rate of the output neuron.</a:t>
                </a:r>
              </a:p>
              <a:p>
                <a:pPr marL="171450" indent="-171450">
                  <a:buFont typeface="Arial" panose="020B0604020202020204" pitchFamily="34" charset="0"/>
                  <a:buChar char="•"/>
                </a:pPr>
                <a:r>
                  <a:rPr lang="en-US" dirty="0"/>
                  <a:t>We are predicting </a:t>
                </a:r>
                <a:r>
                  <a:rPr lang="en-US" i="1" dirty="0"/>
                  <a:t>y</a:t>
                </a:r>
                <a:r>
                  <a:rPr lang="en-US" dirty="0"/>
                  <a:t> in terms of </a:t>
                </a:r>
                <a:r>
                  <a:rPr lang="en-US" i="1" dirty="0"/>
                  <a:t>x</a:t>
                </a:r>
                <a:r>
                  <a:rPr lang="en-US" dirty="0"/>
                  <a:t>, the firing rate of our input neuron.</a:t>
                </a:r>
              </a:p>
              <a:p>
                <a:pPr marL="171450" indent="-171450">
                  <a:buFont typeface="Arial" panose="020B0604020202020204" pitchFamily="34" charset="0"/>
                  <a:buChar char="•"/>
                </a:pPr>
                <a:r>
                  <a:rPr lang="en-US" dirty="0"/>
                  <a:t>We start with </a:t>
                </a:r>
                <a:r>
                  <a:rPr lang="en-US" i="1" dirty="0"/>
                  <a:t>b</a:t>
                </a:r>
                <a:r>
                  <a:rPr lang="en-US" dirty="0"/>
                  <a:t>, our </a:t>
                </a:r>
                <a:r>
                  <a:rPr lang="en-US" i="1" dirty="0"/>
                  <a:t>y</a:t>
                </a:r>
                <a:r>
                  <a:rPr lang="en-US" dirty="0"/>
                  <a:t>-intercept. </a:t>
                </a:r>
              </a:p>
              <a:p>
                <a:pPr marL="628650" lvl="1" indent="-171450">
                  <a:buFont typeface="Arial" panose="020B0604020202020204" pitchFamily="34" charset="0"/>
                  <a:buChar char="•"/>
                </a:pPr>
                <a:r>
                  <a:rPr lang="en-US" dirty="0"/>
                  <a:t>This represents the base firing rate of </a:t>
                </a:r>
                <a:r>
                  <a:rPr lang="en-US" i="1" dirty="0"/>
                  <a:t>y</a:t>
                </a:r>
                <a:r>
                  <a:rPr lang="en-US" dirty="0"/>
                  <a:t>, when </a:t>
                </a:r>
                <a:r>
                  <a:rPr lang="en-US" i="1" dirty="0"/>
                  <a:t>x</a:t>
                </a:r>
                <a:r>
                  <a:rPr lang="en-US" dirty="0"/>
                  <a:t> is not firing.</a:t>
                </a:r>
              </a:p>
              <a:p>
                <a:pPr marL="628650" lvl="1" indent="-171450">
                  <a:buFont typeface="Arial" panose="020B0604020202020204" pitchFamily="34" charset="0"/>
                  <a:buChar char="•"/>
                </a:pPr>
                <a:r>
                  <a:rPr lang="en-US" dirty="0"/>
                  <a:t>In depictions of neural networks, the intercept is also sometimes called the “bias” value of y, as in the rate of firing it is biased to have.</a:t>
                </a:r>
              </a:p>
              <a:p>
                <a:pPr marL="171450" indent="-171450">
                  <a:buFont typeface="Arial" panose="020B0604020202020204" pitchFamily="34" charset="0"/>
                  <a:buChar char="•"/>
                </a:pPr>
                <a:r>
                  <a:rPr lang="en-US" dirty="0"/>
                  <a:t>The slope of our linear model, </a:t>
                </a:r>
                <a:r>
                  <a:rPr lang="en-US" i="1" dirty="0"/>
                  <a:t>m</a:t>
                </a:r>
                <a:r>
                  <a:rPr lang="en-US" dirty="0"/>
                  <a:t>, represents the effect x has on y (so we multiply </a:t>
                </a:r>
                <a:r>
                  <a:rPr lang="en-US" i="1" dirty="0"/>
                  <a:t>x</a:t>
                </a:r>
                <a:r>
                  <a:rPr lang="en-US" dirty="0"/>
                  <a:t> by </a:t>
                </a:r>
                <a:r>
                  <a:rPr lang="en-US" i="1" dirty="0"/>
                  <a:t>m</a:t>
                </a:r>
                <a:r>
                  <a:rPr lang="en-US" dirty="0"/>
                  <a:t>).</a:t>
                </a:r>
              </a:p>
              <a:p>
                <a:pPr marL="171450" indent="-171450">
                  <a:buFont typeface="Arial" panose="020B0604020202020204" pitchFamily="34" charset="0"/>
                  <a:buChar char="•"/>
                </a:pPr>
                <a:r>
                  <a:rPr lang="en-US" dirty="0"/>
                  <a:t>We get our estimated firing rate of y by adding b to x*m.</a:t>
                </a:r>
              </a:p>
              <a:p>
                <a:endParaRPr lang="en-US" dirty="0"/>
              </a:p>
              <a:p>
                <a:r>
                  <a:rPr lang="en-US" dirty="0"/>
                  <a:t>It is common to see neural network models like this drawn in graphical form. </a:t>
                </a:r>
              </a:p>
              <a:p>
                <a:r>
                  <a:rPr lang="en-US" dirty="0"/>
                  <a:t>We have a node for </a:t>
                </a:r>
                <a:r>
                  <a:rPr lang="en-US" i="0" dirty="0"/>
                  <a:t>x</a:t>
                </a:r>
                <a:r>
                  <a:rPr lang="en-US" dirty="0"/>
                  <a:t> and </a:t>
                </a:r>
                <a:r>
                  <a:rPr lang="en-US" i="1" dirty="0"/>
                  <a:t>y</a:t>
                </a:r>
                <a:r>
                  <a:rPr lang="en-US" dirty="0"/>
                  <a:t>, and label the connection between them as m (the effect of </a:t>
                </a:r>
                <a:r>
                  <a:rPr lang="en-US" i="1" dirty="0"/>
                  <a:t>x</a:t>
                </a:r>
                <a:r>
                  <a:rPr lang="en-US" dirty="0"/>
                  <a:t> on </a:t>
                </a:r>
                <a:r>
                  <a:rPr lang="en-US" i="1" dirty="0"/>
                  <a:t>y</a:t>
                </a:r>
                <a:r>
                  <a:rPr lang="en-US" dirty="0"/>
                  <a:t>).</a:t>
                </a:r>
              </a:p>
              <a:p>
                <a:r>
                  <a:rPr lang="en-US" dirty="0"/>
                  <a:t>If m is positive, then we have an excitatory connection; if its negative we have an inhibitory connection.</a:t>
                </a:r>
              </a:p>
              <a:p>
                <a:endParaRPr lang="en-US" dirty="0"/>
              </a:p>
              <a:p>
                <a:r>
                  <a:rPr lang="en-US" dirty="0"/>
                  <a:t>A little less intuitive is the graphical depiction of the intercept. </a:t>
                </a:r>
              </a:p>
              <a:p>
                <a:r>
                  <a:rPr lang="en-US" dirty="0"/>
                  <a:t>It is also shown as a node, with a value of 1 (instead of a variable like x).</a:t>
                </a:r>
              </a:p>
              <a:p>
                <a:r>
                  <a:rPr lang="en-US" dirty="0"/>
                  <a:t>Then it is connected to y with a connection labeled as b, our intercept.</a:t>
                </a:r>
              </a:p>
              <a:p>
                <a:r>
                  <a:rPr lang="en-US" dirty="0"/>
                  <a:t>If you think about the equation, this is like writing it as y = b*1 + m*x, which of course is the same as before.</a:t>
                </a:r>
              </a:p>
              <a:p>
                <a:r>
                  <a:rPr lang="en-US" dirty="0"/>
                  <a:t>Its just making something implicit more explicit. </a:t>
                </a:r>
              </a:p>
              <a:p>
                <a:r>
                  <a:rPr lang="en-US" dirty="0"/>
                  <a:t>We can think of the bias term as representing the sum of all unspecified forces – I</a:t>
                </a:r>
              </a:p>
              <a:p>
                <a:r>
                  <a:rPr lang="en-US" dirty="0"/>
                  <a:t>	inside and outside the neuron – </a:t>
                </a:r>
              </a:p>
              <a:p>
                <a:r>
                  <a:rPr lang="en-US" dirty="0"/>
                  <a:t>	that affect its firing rate, other than the neurons we are explicitly modeling.</a:t>
                </a:r>
              </a:p>
              <a:p>
                <a:r>
                  <a:rPr lang="en-US" dirty="0"/>
                  <a:t>So that’s the reason to treat this input as a “1”.</a:t>
                </a:r>
              </a:p>
              <a:p>
                <a:r>
                  <a:rPr lang="en-US" dirty="0"/>
                  <a:t>Those forces are always present, and making that particular neuron more or less likely to fire in the absence of other input.</a:t>
                </a:r>
              </a:p>
            </p:txBody>
          </p:sp>
        </mc:Choice>
        <mc:Fallback xmlns="">
          <p:sp>
            <p:nvSpPr>
              <p:cNvPr id="3" name="Notes Placeholder 2">
                <a:extLst>
                  <a:ext uri="{FF2B5EF4-FFF2-40B4-BE49-F238E27FC236}">
                    <a16:creationId xmlns:a16="http://schemas.microsoft.com/office/drawing/2014/main" id="{F2B9B4A6-D032-E3EC-6108-0D0A7E8733EB}"/>
                  </a:ext>
                </a:extLst>
              </p:cNvPr>
              <p:cNvSpPr>
                <a:spLocks noGrp="1"/>
              </p:cNvSpPr>
              <p:nvPr>
                <p:ph type="body" idx="1"/>
              </p:nvPr>
            </p:nvSpPr>
            <p:spPr/>
            <p:txBody>
              <a:bodyPr/>
              <a:lstStyle/>
              <a:p>
                <a:r>
                  <a:rPr lang="en-US" dirty="0"/>
                  <a:t>To make our abstraction more precise, </a:t>
                </a:r>
              </a:p>
              <a:p>
                <a:r>
                  <a:rPr lang="en-US" dirty="0"/>
                  <a:t>	we can describe a neuron using the same math you’ve already seen with </a:t>
                </a:r>
                <a:r>
                  <a:rPr lang="en-US" b="1" dirty="0"/>
                  <a:t>linear models</a:t>
                </a:r>
                <a:r>
                  <a:rPr lang="en-US" dirty="0"/>
                  <a:t>.</a:t>
                </a:r>
              </a:p>
              <a:p>
                <a:endParaRPr lang="en-US" dirty="0"/>
              </a:p>
              <a:p>
                <a:r>
                  <a:rPr lang="en-US" dirty="0"/>
                  <a:t>Here’s how it works. We are modeling the firing rate of a neuron as </a:t>
                </a:r>
                <a:r>
                  <a:rPr lang="en-US" i="1" dirty="0"/>
                  <a:t>y</a:t>
                </a:r>
                <a:r>
                  <a:rPr lang="en-US" dirty="0"/>
                  <a:t>.</a:t>
                </a:r>
              </a:p>
              <a:p>
                <a:pPr marL="171450" indent="-171450">
                  <a:buFont typeface="Arial" panose="020B0604020202020204" pitchFamily="34" charset="0"/>
                  <a:buChar char="•"/>
                </a:pPr>
                <a:r>
                  <a:rPr lang="en-US" dirty="0"/>
                  <a:t>Each </a:t>
                </a:r>
                <a:r>
                  <a:rPr lang="ar-AE" sz="1200" i="0" kern="1200">
                    <a:solidFill>
                      <a:schemeClr val="tx1"/>
                    </a:solidFill>
                    <a:latin typeface="+mn-lt"/>
                    <a:ea typeface="+mn-ea"/>
                    <a:cs typeface="+mn-cs"/>
                  </a:rPr>
                  <a:t>𝑥_𝑖</a:t>
                </a:r>
                <a:r>
                  <a:rPr lang="en-US" sz="1200" b="0" i="0" kern="1200">
                    <a:solidFill>
                      <a:schemeClr val="tx1"/>
                    </a:solidFill>
                    <a:latin typeface="Cambria Math" panose="02040503050406030204" pitchFamily="18" charset="0"/>
                    <a:ea typeface="+mn-ea"/>
                    <a:cs typeface="+mn-cs"/>
                  </a:rPr>
                  <a:t>   </a:t>
                </a:r>
                <a:r>
                  <a:rPr lang="en-US" dirty="0"/>
                  <a:t>represents</a:t>
                </a:r>
                <a:r>
                  <a:rPr lang="en-US" baseline="0" dirty="0"/>
                  <a:t> the firing rate of an upstream input neuron</a:t>
                </a:r>
              </a:p>
              <a:p>
                <a:pPr marL="171450" indent="-171450">
                  <a:buFont typeface="Arial" panose="020B0604020202020204" pitchFamily="34" charset="0"/>
                  <a:buChar char="•"/>
                </a:pPr>
                <a:r>
                  <a:rPr lang="en-US" baseline="0" dirty="0"/>
                  <a:t>Each of these inputs is</a:t>
                </a:r>
                <a:r>
                  <a:rPr lang="en-US" dirty="0"/>
                  <a:t> multiplied by a weight </a:t>
                </a:r>
                <a:r>
                  <a:rPr lang="en-US" sz="1200" b="0" i="0" kern="1200">
                    <a:solidFill>
                      <a:schemeClr val="tx1"/>
                    </a:solidFill>
                    <a:latin typeface="Cambria Math" panose="02040503050406030204" pitchFamily="18" charset="0"/>
                    <a:ea typeface="+mn-ea"/>
                    <a:cs typeface="+mn-cs"/>
                  </a:rPr>
                  <a:t>𝑏</a:t>
                </a:r>
                <a:r>
                  <a:rPr lang="ar-AE" sz="1200" b="0" i="0" kern="1200">
                    <a:solidFill>
                      <a:schemeClr val="tx1"/>
                    </a:solidFill>
                    <a:latin typeface="+mn-lt"/>
                    <a:ea typeface="+mn-ea"/>
                    <a:cs typeface="+mn-cs"/>
                  </a:rPr>
                  <a:t>_</a:t>
                </a:r>
                <a:r>
                  <a:rPr lang="ar-AE" sz="1200" i="0" kern="1200">
                    <a:solidFill>
                      <a:schemeClr val="tx1"/>
                    </a:solidFill>
                    <a:latin typeface="+mn-lt"/>
                    <a:ea typeface="+mn-ea"/>
                    <a:cs typeface="+mn-cs"/>
                  </a:rPr>
                  <a:t>𝑖</a:t>
                </a:r>
                <a:r>
                  <a:rPr lang="ar-AE" dirty="0"/>
                  <a:t> </a:t>
                </a:r>
                <a:r>
                  <a:rPr lang="en-US" dirty="0"/>
                  <a:t>, representing the effect that neuron has on y.</a:t>
                </a:r>
              </a:p>
              <a:p>
                <a:pPr marL="0" indent="0">
                  <a:buFont typeface="Arial" panose="020B0604020202020204" pitchFamily="34" charset="0"/>
                  <a:buNone/>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	which says how strong that connection is.</a:t>
                </a:r>
              </a:p>
              <a:p>
                <a:pPr marL="171450" indent="-171450">
                  <a:buFont typeface="Arial" panose="020B0604020202020204" pitchFamily="34" charset="0"/>
                  <a:buChar char="•"/>
                </a:pPr>
                <a:r>
                  <a:rPr lang="en-US" dirty="0"/>
                  <a:t>All those products are summed together.</a:t>
                </a:r>
              </a:p>
              <a:p>
                <a:pPr marL="171450" indent="-171450">
                  <a:buFont typeface="Arial" panose="020B0604020202020204" pitchFamily="34" charset="0"/>
                  <a:buChar char="•"/>
                </a:pPr>
                <a:r>
                  <a:rPr lang="en-US" dirty="0"/>
                  <a:t>We add a bias term, </a:t>
                </a:r>
                <a:r>
                  <a:rPr lang="en-US" sz="1200" i="0" kern="1200">
                    <a:solidFill>
                      <a:schemeClr val="tx1"/>
                    </a:solidFill>
                    <a:latin typeface="+mn-lt"/>
                    <a:ea typeface="+mn-ea"/>
                    <a:cs typeface="+mn-cs"/>
                  </a:rPr>
                  <a:t>𝑏</a:t>
                </a:r>
                <a:r>
                  <a:rPr lang="en-US" dirty="0"/>
                  <a:t>, which sets the baseline level of activation.</a:t>
                </a:r>
              </a:p>
              <a:p>
                <a:pPr marL="171450" indent="-171450">
                  <a:buFont typeface="Arial" panose="020B0604020202020204" pitchFamily="34" charset="0"/>
                  <a:buChar char="•"/>
                </a:pPr>
                <a:r>
                  <a:rPr lang="en-US" dirty="0"/>
                  <a:t>If the total is above some threshold, the neuron outputs a 1 (fires). </a:t>
                </a:r>
              </a:p>
              <a:p>
                <a:pPr marL="171450" indent="-171450">
                  <a:buFont typeface="Arial" panose="020B0604020202020204" pitchFamily="34" charset="0"/>
                  <a:buChar char="•"/>
                </a:pPr>
                <a:r>
                  <a:rPr lang="en-US" dirty="0"/>
                  <a:t>If it’s below, it outputs a 0 (doesn’t fire).</a:t>
                </a:r>
              </a:p>
              <a:p>
                <a:r>
                  <a:rPr lang="en-US" dirty="0"/>
                  <a:t>So the math is the same as the linear models we introduced earlier:</a:t>
                </a:r>
              </a:p>
              <a:p>
                <a:r>
                  <a:rPr lang="en-US" sz="1200" i="0" kern="1200">
                    <a:solidFill>
                      <a:schemeClr val="tx1"/>
                    </a:solidFill>
                    <a:latin typeface="+mn-lt"/>
                    <a:ea typeface="+mn-ea"/>
                    <a:cs typeface="+mn-cs"/>
                  </a:rPr>
                  <a:t>𝑦=</a:t>
                </a:r>
                <a:r>
                  <a:rPr lang="ar-AE" sz="1200" i="0" kern="1200">
                    <a:solidFill>
                      <a:schemeClr val="tx1"/>
                    </a:solidFill>
                    <a:latin typeface="+mn-lt"/>
                    <a:ea typeface="+mn-ea"/>
                    <a:cs typeface="+mn-cs"/>
                  </a:rPr>
                  <a:t>∑128_𝑖▒𝑤_𝑖  𝑥_𝑖+𝑏</a:t>
                </a:r>
                <a:endParaRPr lang="ar-AE" dirty="0"/>
              </a:p>
              <a:p>
                <a:r>
                  <a:rPr lang="en-US" dirty="0"/>
                  <a:t>But here, instead of predicting a continuous value, we pass that sum through a </a:t>
                </a:r>
                <a:r>
                  <a:rPr lang="en-US" b="1" dirty="0"/>
                  <a:t>threshold</a:t>
                </a:r>
                <a:r>
                  <a:rPr lang="en-US" dirty="0"/>
                  <a:t> so the neuron acts like a switch. This is the foundation of perceptron models and logic gates.</a:t>
                </a:r>
              </a:p>
            </p:txBody>
          </p:sp>
        </mc:Fallback>
      </mc:AlternateContent>
      <p:sp>
        <p:nvSpPr>
          <p:cNvPr id="4" name="Slide Number Placeholder 3">
            <a:extLst>
              <a:ext uri="{FF2B5EF4-FFF2-40B4-BE49-F238E27FC236}">
                <a16:creationId xmlns:a16="http://schemas.microsoft.com/office/drawing/2014/main" id="{3B02AAC0-0793-EDB0-657B-0A46AD31662C}"/>
              </a:ext>
            </a:extLst>
          </p:cNvPr>
          <p:cNvSpPr>
            <a:spLocks noGrp="1"/>
          </p:cNvSpPr>
          <p:nvPr>
            <p:ph type="sldNum" sz="quarter" idx="5"/>
          </p:nvPr>
        </p:nvSpPr>
        <p:spPr/>
        <p:txBody>
          <a:bodyPr/>
          <a:lstStyle/>
          <a:p>
            <a:fld id="{B0C32C59-1409-2640-866F-4A1083575A35}" type="slidenum">
              <a:rPr lang="en-US" smtClean="0"/>
              <a:t>5</a:t>
            </a:fld>
            <a:endParaRPr lang="en-US"/>
          </a:p>
        </p:txBody>
      </p:sp>
    </p:spTree>
    <p:extLst>
      <p:ext uri="{BB962C8B-B14F-4D97-AF65-F5344CB8AC3E}">
        <p14:creationId xmlns:p14="http://schemas.microsoft.com/office/powerpoint/2010/main" val="2321017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2F9016-D640-A656-6AE2-48500243DC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60663F-9E9B-1105-5B2A-8992D21C88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7F861E-3CC4-B205-F00D-B2301D1D681F}"/>
              </a:ext>
            </a:extLst>
          </p:cNvPr>
          <p:cNvSpPr>
            <a:spLocks noGrp="1"/>
          </p:cNvSpPr>
          <p:nvPr>
            <p:ph type="body" idx="1"/>
          </p:nvPr>
        </p:nvSpPr>
        <p:spPr/>
        <p:txBody>
          <a:bodyPr/>
          <a:lstStyle/>
          <a:p>
            <a:r>
              <a:rPr lang="en-US" dirty="0"/>
              <a:t>Now, what happens when we want to model a more complex neural circuit, one with more than one input.</a:t>
            </a:r>
          </a:p>
          <a:p>
            <a:r>
              <a:rPr lang="en-US" dirty="0"/>
              <a:t>It’s easy, but we need to change our labeling system a little bit. We don’t want to add new letters for each neuron and connection strength.</a:t>
            </a:r>
          </a:p>
          <a:p>
            <a:r>
              <a:rPr lang="en-US" dirty="0"/>
              <a:t>That get’s confusing, and for big circuits we’ll run out of letters.</a:t>
            </a:r>
          </a:p>
          <a:p>
            <a:r>
              <a:rPr lang="en-US" dirty="0"/>
              <a:t>But there’s a very elegant solution as we can see in the figure.</a:t>
            </a:r>
          </a:p>
          <a:p>
            <a:endParaRPr lang="en-US" dirty="0"/>
          </a:p>
          <a:p>
            <a:r>
              <a:rPr lang="en-US" dirty="0"/>
              <a:t>What we will do is use one letter for our input neurons – x – with a subscript number denoting which input it is.</a:t>
            </a:r>
          </a:p>
          <a:p>
            <a:endParaRPr lang="en-US" dirty="0"/>
          </a:p>
          <a:p>
            <a:r>
              <a:rPr lang="en-US" dirty="0"/>
              <a:t>Next we need a letter representing the connection strength of each input neuron to each output neuron.</a:t>
            </a:r>
          </a:p>
          <a:p>
            <a:r>
              <a:rPr lang="en-US" dirty="0"/>
              <a:t>In neural network terminology this is often called the “weight”, the independent parameter describing the effect of each x on y.</a:t>
            </a:r>
          </a:p>
          <a:p>
            <a:r>
              <a:rPr lang="en-US" dirty="0"/>
              <a:t>Previously we used m and b for these “weights” for the effect of the input neuron and the bias/intercept.</a:t>
            </a:r>
          </a:p>
          <a:p>
            <a:r>
              <a:rPr lang="en-US" dirty="0"/>
              <a:t>Now we will use a single letter for the effect of each of these inputs on y, again with an subscripted index for keeping track of which input we’re talking about.</a:t>
            </a:r>
          </a:p>
          <a:p>
            <a:r>
              <a:rPr lang="en-US" dirty="0"/>
              <a:t>Somewhat confusingly, we use b. But now it is not just the intercept or bias, but for the full set of inputs.</a:t>
            </a:r>
          </a:p>
          <a:p>
            <a:endParaRPr lang="en-US" dirty="0"/>
          </a:p>
          <a:p>
            <a:r>
              <a:rPr lang="en-US" dirty="0"/>
              <a:t>We can also see easily how we can transform our equation from y = mx + b to a more generalized formula. </a:t>
            </a:r>
          </a:p>
          <a:p>
            <a:pPr marL="171450" indent="-171450">
              <a:buFont typeface="Arial" panose="020B0604020202020204" pitchFamily="34" charset="0"/>
              <a:buChar char="•"/>
            </a:pPr>
            <a:r>
              <a:rPr lang="en-US" dirty="0"/>
              <a:t>First, swap the order of the intercept the m*x term.</a:t>
            </a:r>
          </a:p>
          <a:p>
            <a:pPr marL="171450" indent="-171450">
              <a:buFont typeface="Arial" panose="020B0604020202020204" pitchFamily="34" charset="0"/>
              <a:buChar char="•"/>
            </a:pPr>
            <a:r>
              <a:rPr lang="en-US" dirty="0"/>
              <a:t>next, relabel the constant 1 as x0, and our input x as x1. These are our numbered inputs, including our bias (intercept) input, which is always 1.</a:t>
            </a:r>
          </a:p>
          <a:p>
            <a:pPr marL="171450" indent="-171450">
              <a:buFont typeface="Arial" panose="020B0604020202020204" pitchFamily="34" charset="0"/>
              <a:buChar char="•"/>
            </a:pPr>
            <a:r>
              <a:rPr lang="en-US" dirty="0"/>
              <a:t>next, relabel our intercept b as b0. its subscript of 0 matches the corresponding x with a subscript of 0.</a:t>
            </a:r>
            <a:br>
              <a:rPr lang="en-US" dirty="0"/>
            </a:br>
            <a:r>
              <a:rPr lang="en-US" dirty="0"/>
              <a:t>we relabel our m as b1. its subscript of 1 matches the corresponding x with a subscript of 1. </a:t>
            </a:r>
            <a:br>
              <a:rPr lang="en-US" dirty="0"/>
            </a:br>
            <a:r>
              <a:rPr lang="en-US" dirty="0"/>
              <a:t>These are the “parameters’ of the model, which specify how the circuit will behave, given any set of inputs</a:t>
            </a:r>
          </a:p>
          <a:p>
            <a:pPr marL="171450" indent="-171450">
              <a:buFont typeface="Arial" panose="020B0604020202020204" pitchFamily="34" charset="0"/>
              <a:buChar char="•"/>
            </a:pPr>
            <a:r>
              <a:rPr lang="en-US" dirty="0"/>
              <a:t>Finally, add more x’s and b’s to show that this is a generalizable formula.</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We can also rewrite the formula in a more compact way, using sigma notation, showing that our firing rate of y, is just the sum of the products of each input neuron’s firing rate, multiplied by the connection strength of that input neuron to the output neuron. </a:t>
            </a:r>
          </a:p>
          <a:p>
            <a:pPr marL="0" indent="0">
              <a:buFont typeface="Arial" panose="020B0604020202020204" pitchFamily="34" charset="0"/>
              <a:buNone/>
            </a:pPr>
            <a:r>
              <a:rPr lang="en-US" dirty="0"/>
              <a:t>This is not new or different math, just a different way of writing the same thing.</a:t>
            </a:r>
          </a:p>
          <a:p>
            <a:pPr marL="171450" indent="-171450">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570FDD50-E009-CE6D-3AC1-5356778F3DD7}"/>
              </a:ext>
            </a:extLst>
          </p:cNvPr>
          <p:cNvSpPr>
            <a:spLocks noGrp="1"/>
          </p:cNvSpPr>
          <p:nvPr>
            <p:ph type="sldNum" sz="quarter" idx="5"/>
          </p:nvPr>
        </p:nvSpPr>
        <p:spPr/>
        <p:txBody>
          <a:bodyPr/>
          <a:lstStyle/>
          <a:p>
            <a:fld id="{B0C32C59-1409-2640-866F-4A1083575A35}" type="slidenum">
              <a:rPr lang="en-US" smtClean="0"/>
              <a:t>6</a:t>
            </a:fld>
            <a:endParaRPr lang="en-US"/>
          </a:p>
        </p:txBody>
      </p:sp>
    </p:spTree>
    <p:extLst>
      <p:ext uri="{BB962C8B-B14F-4D97-AF65-F5344CB8AC3E}">
        <p14:creationId xmlns:p14="http://schemas.microsoft.com/office/powerpoint/2010/main" val="3500598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F6379-5BC2-0AEC-21AB-B738E23B87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DF9D74-3326-F7A1-2096-B010E1491B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C2ADCF-6E42-A604-A417-F1AE84D6C5C6}"/>
              </a:ext>
            </a:extLst>
          </p:cNvPr>
          <p:cNvSpPr>
            <a:spLocks noGrp="1"/>
          </p:cNvSpPr>
          <p:nvPr>
            <p:ph type="body" idx="1"/>
          </p:nvPr>
        </p:nvSpPr>
        <p:spPr/>
        <p:txBody>
          <a:bodyPr/>
          <a:lstStyle/>
          <a:p>
            <a:r>
              <a:rPr lang="en-US" dirty="0"/>
              <a:t>Let’s work through a simple example. </a:t>
            </a:r>
          </a:p>
          <a:p>
            <a:endParaRPr lang="en-US" dirty="0"/>
          </a:p>
          <a:p>
            <a:r>
              <a:rPr lang="en-US" dirty="0"/>
              <a:t>We’re trying to model the firing rate of neuron 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Neuron y has a bias weight b_0 = 0.2, connected to a constant input x_0 = 1.”</a:t>
            </a:r>
          </a:p>
          <a:p>
            <a:endParaRPr lang="en-US" dirty="0"/>
          </a:p>
          <a:p>
            <a:r>
              <a:rPr lang="en-US" dirty="0"/>
              <a:t>Neuron y has three input neurons, that are firing at rates of 0.3, 0.2, and 1.0, respectively. </a:t>
            </a:r>
          </a:p>
          <a:p>
            <a:r>
              <a:rPr lang="en-US" dirty="0"/>
              <a:t>Those neurons have weights of 1.0, -0.2 (an inhibitory connection), and 0.01 (a very weak connection that has almost no effect.</a:t>
            </a:r>
          </a:p>
          <a:p>
            <a:r>
              <a:rPr lang="en-US" dirty="0"/>
              <a:t>We can draw this out in a simple table, with a row for each input (including our bias term).</a:t>
            </a:r>
          </a:p>
          <a:p>
            <a:r>
              <a:rPr lang="en-US" dirty="0"/>
              <a:t>Column 1 shows the value of x, column 2 shows the value of b, and column 3 shows the product of b times x.</a:t>
            </a:r>
          </a:p>
          <a:p>
            <a:r>
              <a:rPr lang="en-US" dirty="0"/>
              <a:t>Our last row shows the summed input into y, sometimes called the net input.</a:t>
            </a:r>
          </a:p>
          <a:p>
            <a:endParaRPr lang="en-US" dirty="0"/>
          </a:p>
          <a:p>
            <a:r>
              <a:rPr lang="en-US" dirty="0"/>
              <a:t>Input neuron 1 has a strong effect → pushes output up.</a:t>
            </a:r>
          </a:p>
          <a:p>
            <a:r>
              <a:rPr lang="en-US" dirty="0"/>
              <a:t>Input neuron 2 inhibits → pushes output down.</a:t>
            </a:r>
          </a:p>
          <a:p>
            <a:r>
              <a:rPr lang="en-US" dirty="0"/>
              <a:t>Input neuron 3 barely matters → negligible </a:t>
            </a:r>
            <a:r>
              <a:rPr lang="en-US" dirty="0" err="1"/>
              <a:t>effecy</a:t>
            </a:r>
            <a:r>
              <a:rPr lang="en-US" dirty="0"/>
              <a:t>, even though that input neuron is firing rapidly, because its weight is very small.</a:t>
            </a:r>
          </a:p>
          <a:p>
            <a:r>
              <a:rPr lang="en-US" dirty="0"/>
              <a:t>Bias ensures the neuron has some baseline activity even with no inputs.</a:t>
            </a:r>
          </a:p>
          <a:p>
            <a:endParaRPr lang="en-US" dirty="0"/>
          </a:p>
          <a:p>
            <a:endParaRPr lang="en-US" dirty="0"/>
          </a:p>
          <a:p>
            <a:pPr marL="171450" indent="-171450">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C7997255-69E7-7FC5-3CA7-0D1B597053F0}"/>
              </a:ext>
            </a:extLst>
          </p:cNvPr>
          <p:cNvSpPr>
            <a:spLocks noGrp="1"/>
          </p:cNvSpPr>
          <p:nvPr>
            <p:ph type="sldNum" sz="quarter" idx="5"/>
          </p:nvPr>
        </p:nvSpPr>
        <p:spPr/>
        <p:txBody>
          <a:bodyPr/>
          <a:lstStyle/>
          <a:p>
            <a:fld id="{B0C32C59-1409-2640-866F-4A1083575A35}" type="slidenum">
              <a:rPr lang="en-US" smtClean="0"/>
              <a:t>7</a:t>
            </a:fld>
            <a:endParaRPr lang="en-US"/>
          </a:p>
        </p:txBody>
      </p:sp>
    </p:spTree>
    <p:extLst>
      <p:ext uri="{BB962C8B-B14F-4D97-AF65-F5344CB8AC3E}">
        <p14:creationId xmlns:p14="http://schemas.microsoft.com/office/powerpoint/2010/main" val="3838947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DF6B97-45D9-4353-6884-21F519B39A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235801-4395-8EB2-3F94-6C6ED32E81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69D2A9-ED17-85DA-2B96-D82E833A7AE7}"/>
              </a:ext>
            </a:extLst>
          </p:cNvPr>
          <p:cNvSpPr>
            <a:spLocks noGrp="1"/>
          </p:cNvSpPr>
          <p:nvPr>
            <p:ph type="body" idx="1"/>
          </p:nvPr>
        </p:nvSpPr>
        <p:spPr/>
        <p:txBody>
          <a:bodyPr/>
          <a:lstStyle/>
          <a:p>
            <a:r>
              <a:rPr lang="en-US" dirty="0"/>
              <a:t>Now, you may be noticing something problematic about this model.</a:t>
            </a:r>
          </a:p>
          <a:p>
            <a:r>
              <a:rPr lang="en-US" dirty="0"/>
              <a:t>What happens if the negative input outweighs the positive input, resulting in a negative value of y?</a:t>
            </a:r>
          </a:p>
          <a:p>
            <a:r>
              <a:rPr lang="en-US" dirty="0"/>
              <a:t>What does it mean to have a ”negative firing rate”?</a:t>
            </a:r>
          </a:p>
          <a:p>
            <a:endParaRPr lang="en-US" dirty="0"/>
          </a:p>
          <a:p>
            <a:r>
              <a:rPr lang="en-US" dirty="0"/>
              <a:t>This is actually why, so far, we have been referring to the value of y as the “net input” into y.</a:t>
            </a:r>
          </a:p>
          <a:p>
            <a:r>
              <a:rPr lang="en-US" dirty="0"/>
              <a:t>Usually in neural network models we do not model this value as the firing rate itself.</a:t>
            </a:r>
          </a:p>
          <a:p>
            <a:r>
              <a:rPr lang="en-US" dirty="0"/>
              <a:t>Instead, it is the input into a more complex function, called the activation function, that relates the </a:t>
            </a:r>
          </a:p>
          <a:p>
            <a:r>
              <a:rPr lang="en-US" dirty="0"/>
              <a:t>net input of y to its firing rate.</a:t>
            </a:r>
          </a:p>
          <a:p>
            <a:endParaRPr lang="en-US" dirty="0"/>
          </a:p>
          <a:p>
            <a:r>
              <a:rPr lang="en-US" dirty="0"/>
              <a:t>There are many activation functions we can use.</a:t>
            </a:r>
          </a:p>
          <a:p>
            <a:endParaRPr lang="en-US" dirty="0"/>
          </a:p>
          <a:p>
            <a:r>
              <a:rPr lang="en-US" dirty="0"/>
              <a:t>One option is a </a:t>
            </a:r>
            <a:r>
              <a:rPr lang="en-US" b="1" dirty="0"/>
              <a:t>step function</a:t>
            </a:r>
            <a:r>
              <a:rPr lang="en-US" dirty="0"/>
              <a:t>: if the input is above the threshold, the neuron ‘fires’ (1); if not, it stays off (0). </a:t>
            </a:r>
          </a:p>
          <a:p>
            <a:r>
              <a:rPr lang="en-US" dirty="0"/>
              <a:t>This is the classic </a:t>
            </a:r>
            <a:r>
              <a:rPr lang="en-US" b="1" dirty="0"/>
              <a:t>logic gate</a:t>
            </a:r>
            <a:r>
              <a:rPr lang="en-US" dirty="0"/>
              <a:t> view — which treats each neuron as either firing or not firing (with nothing in between).</a:t>
            </a:r>
          </a:p>
          <a:p>
            <a:endParaRPr lang="en-US" dirty="0"/>
          </a:p>
          <a:p>
            <a:endParaRPr lang="en-US" dirty="0"/>
          </a:p>
          <a:p>
            <a:r>
              <a:rPr lang="en-US" dirty="0"/>
              <a:t>So the step function is useful when we want to link neurons to digital logic. </a:t>
            </a:r>
          </a:p>
          <a:p>
            <a:r>
              <a:rPr lang="en-US" dirty="0"/>
              <a:t>The sigmoid is more realistic when we want to capture how firing rates work biologically. Both are abstractions — </a:t>
            </a:r>
          </a:p>
          <a:p>
            <a:r>
              <a:rPr lang="en-US" dirty="0"/>
              <a:t>which one we use depends on the question we’re asking.”</a:t>
            </a:r>
          </a:p>
          <a:p>
            <a:endParaRPr lang="en-US" dirty="0"/>
          </a:p>
          <a:p>
            <a:endParaRPr lang="en-US" dirty="0"/>
          </a:p>
        </p:txBody>
      </p:sp>
      <p:sp>
        <p:nvSpPr>
          <p:cNvPr id="4" name="Slide Number Placeholder 3">
            <a:extLst>
              <a:ext uri="{FF2B5EF4-FFF2-40B4-BE49-F238E27FC236}">
                <a16:creationId xmlns:a16="http://schemas.microsoft.com/office/drawing/2014/main" id="{6CC6363A-9436-9094-6F66-A2E02C99CB28}"/>
              </a:ext>
            </a:extLst>
          </p:cNvPr>
          <p:cNvSpPr>
            <a:spLocks noGrp="1"/>
          </p:cNvSpPr>
          <p:nvPr>
            <p:ph type="sldNum" sz="quarter" idx="5"/>
          </p:nvPr>
        </p:nvSpPr>
        <p:spPr/>
        <p:txBody>
          <a:bodyPr/>
          <a:lstStyle/>
          <a:p>
            <a:fld id="{B0C32C59-1409-2640-866F-4A1083575A35}" type="slidenum">
              <a:rPr lang="en-US" smtClean="0"/>
              <a:t>8</a:t>
            </a:fld>
            <a:endParaRPr lang="en-US"/>
          </a:p>
        </p:txBody>
      </p:sp>
    </p:spTree>
    <p:extLst>
      <p:ext uri="{BB962C8B-B14F-4D97-AF65-F5344CB8AC3E}">
        <p14:creationId xmlns:p14="http://schemas.microsoft.com/office/powerpoint/2010/main" val="3214744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D13884-14E8-C7FC-A53A-FF35FCA1ED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27E76D-6B71-E124-ECAC-84352F06F9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F8C773-1737-571D-76D6-797D6868A647}"/>
              </a:ext>
            </a:extLst>
          </p:cNvPr>
          <p:cNvSpPr>
            <a:spLocks noGrp="1"/>
          </p:cNvSpPr>
          <p:nvPr>
            <p:ph type="body" idx="1"/>
          </p:nvPr>
        </p:nvSpPr>
        <p:spPr/>
        <p:txBody>
          <a:bodyPr/>
          <a:lstStyle/>
          <a:p>
            <a:r>
              <a:rPr lang="en-US" dirty="0"/>
              <a:t>But real neurons don’t just flip between off and on. They vary their </a:t>
            </a:r>
            <a:r>
              <a:rPr lang="en-US" b="1" dirty="0"/>
              <a:t>firing rates</a:t>
            </a:r>
            <a:r>
              <a:rPr lang="en-US" dirty="0"/>
              <a:t>. T</a:t>
            </a:r>
          </a:p>
          <a:p>
            <a:r>
              <a:rPr lang="en-US" dirty="0"/>
              <a:t>hat’s where other kinds of activation functions, like the </a:t>
            </a:r>
            <a:r>
              <a:rPr lang="en-US" b="1" dirty="0"/>
              <a:t>sigmoid function,</a:t>
            </a:r>
            <a:r>
              <a:rPr lang="en-US" dirty="0"/>
              <a:t> come in. </a:t>
            </a:r>
          </a:p>
          <a:p>
            <a:r>
              <a:rPr lang="en-US" dirty="0"/>
              <a:t>The sigmoid function It maps a neuron’s net input to its outputs smoothly to a value between 0 (representing not firing at all) and 1 (firing at its maximum possible rate).</a:t>
            </a: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The sigmoid is like a dimmer switch: it smoothly turns the light up from 0 to 1, instead of snapping on and off</a:t>
            </a:r>
          </a:p>
          <a:p>
            <a:endParaRPr lang="en-US" i="0" dirty="0"/>
          </a:p>
          <a:p>
            <a:endParaRPr lang="en-US" dirty="0"/>
          </a:p>
          <a:p>
            <a:r>
              <a:rPr lang="en-US" dirty="0"/>
              <a:t>The math of the sigmoid function is actually quite simple,</a:t>
            </a:r>
          </a:p>
          <a:p>
            <a:r>
              <a:rPr lang="en-US" dirty="0"/>
              <a:t>You don’t have to know what e is (the natural logarithm constant of about 2.718.</a:t>
            </a:r>
          </a:p>
          <a:p>
            <a:r>
              <a:rPr lang="en-US" dirty="0"/>
              <a:t>you just remember the basics of how exponents work.</a:t>
            </a:r>
          </a:p>
          <a:p>
            <a:endParaRPr lang="en-US" dirty="0"/>
          </a:p>
          <a:p>
            <a:r>
              <a:rPr lang="en-US" dirty="0"/>
              <a:t>Consider the case where your net input is 0.</a:t>
            </a:r>
          </a:p>
          <a:p>
            <a:r>
              <a:rPr lang="en-US" dirty="0"/>
              <a:t>This is a case where the positive excitatory and negative inhibitory inputs cancel out.</a:t>
            </a:r>
          </a:p>
          <a:p>
            <a:r>
              <a:rPr lang="en-US" dirty="0"/>
              <a:t>In this situation, z = 0. and remember that any number raised to the zeroth power is 1.</a:t>
            </a:r>
          </a:p>
          <a:p>
            <a:r>
              <a:rPr lang="en-US" dirty="0"/>
              <a:t>So that makes the denominator of the sigmoid function 2, and 1/2 = 0.5</a:t>
            </a:r>
          </a:p>
          <a:p>
            <a:r>
              <a:rPr lang="en-US" dirty="0"/>
              <a:t>So when the excitatory and inhibitory inputs cancel out to a net input of 0, the neurons firing rate will be right in the middle at 0.5.</a:t>
            </a:r>
          </a:p>
          <a:p>
            <a:endParaRPr lang="en-US" dirty="0"/>
          </a:p>
          <a:p>
            <a:r>
              <a:rPr lang="en-US" dirty="0"/>
              <a:t>Compare that to a situation where the net input z is very excitatory. A really really big number.</a:t>
            </a:r>
          </a:p>
          <a:p>
            <a:r>
              <a:rPr lang="en-US" dirty="0"/>
              <a:t>In this case, we are raising e to a really really big negative number. </a:t>
            </a:r>
          </a:p>
          <a:p>
            <a:r>
              <a:rPr lang="en-US" dirty="0"/>
              <a:t>Raising a number to a negative number makes it a fraction.</a:t>
            </a:r>
          </a:p>
          <a:p>
            <a:r>
              <a:rPr lang="en-US" dirty="0"/>
              <a:t>The more negative number that is, the smaller the fraction is. </a:t>
            </a:r>
          </a:p>
          <a:p>
            <a:r>
              <a:rPr lang="en-US" dirty="0"/>
              <a:t>As z approaches infinity, the fractional result of e^-z will approach zero, and so the z term effectively goes away.</a:t>
            </a:r>
          </a:p>
          <a:p>
            <a:r>
              <a:rPr lang="en-US" dirty="0"/>
              <a:t>That will make the denominator 1 + 0, or 1, and make the overall output of the sigmoid function 1.</a:t>
            </a:r>
          </a:p>
          <a:p>
            <a:r>
              <a:rPr lang="en-US" dirty="0"/>
              <a:t>So as the net input becomes positive the output becomes 1</a:t>
            </a:r>
          </a:p>
          <a:p>
            <a:r>
              <a:rPr lang="en-US" dirty="0"/>
              <a:t>and it does so in an exponentially fast way that rises quickly from 0.5 when z=0 to about 0.95 when z=3, and about 0.999 when z=8.</a:t>
            </a:r>
          </a:p>
          <a:p>
            <a:endParaRPr lang="en-US" dirty="0"/>
          </a:p>
          <a:p>
            <a:r>
              <a:rPr lang="en-US" dirty="0"/>
              <a:t>When the net input z is inhibitory, the opposite happens.</a:t>
            </a:r>
          </a:p>
          <a:p>
            <a:r>
              <a:rPr lang="en-US" dirty="0"/>
              <a:t>When z is negative, and it is </a:t>
            </a:r>
            <a:r>
              <a:rPr lang="en-US" dirty="0" err="1"/>
              <a:t>multipled</a:t>
            </a:r>
            <a:r>
              <a:rPr lang="en-US" dirty="0"/>
              <a:t> by the negative in the sigmoid </a:t>
            </a:r>
            <a:r>
              <a:rPr lang="en-US" dirty="0" err="1"/>
              <a:t>equiation</a:t>
            </a:r>
            <a:r>
              <a:rPr lang="en-US" dirty="0"/>
              <a:t>, this makes the exponent positive. </a:t>
            </a:r>
          </a:p>
          <a:p>
            <a:r>
              <a:rPr lang="en-US" dirty="0"/>
              <a:t>As z </a:t>
            </a:r>
            <a:r>
              <a:rPr lang="en-US" dirty="0" err="1"/>
              <a:t>bcomes</a:t>
            </a:r>
            <a:r>
              <a:rPr lang="en-US" dirty="0"/>
              <a:t> more negative e^{-z} becomes a large and larger positive number, making the denominator big.</a:t>
            </a:r>
          </a:p>
          <a:p>
            <a:r>
              <a:rPr lang="en-US" dirty="0"/>
              <a:t>This means we are going to add the value of z to the 1 in the denominator.</a:t>
            </a:r>
          </a:p>
          <a:p>
            <a:r>
              <a:rPr lang="en-US" dirty="0"/>
              <a:t>That means as z gets more negative, the denominator gets bigger and bigger.</a:t>
            </a:r>
          </a:p>
          <a:p>
            <a:r>
              <a:rPr lang="en-US" dirty="0"/>
              <a:t>And so the result of the sigmoid function, 1 divided by the denominator, gets smaller and smaller.</a:t>
            </a:r>
          </a:p>
          <a:p>
            <a:r>
              <a:rPr lang="en-US" dirty="0"/>
              <a:t>As z approaches negative infinity, the sigmoid of z approaches 0.</a:t>
            </a:r>
          </a:p>
          <a:p>
            <a:endParaRPr lang="en-US" dirty="0"/>
          </a:p>
          <a:p>
            <a:r>
              <a:rPr lang="en-US" dirty="0" err="1"/>
              <a:t>Sigmoids</a:t>
            </a:r>
            <a:r>
              <a:rPr lang="en-US" dirty="0"/>
              <a:t> give us a very nice way to model neural networks as collections of neurons with different firing rates,</a:t>
            </a:r>
          </a:p>
          <a:p>
            <a:r>
              <a:rPr lang="en-US" dirty="0"/>
              <a:t>whose values vary between 0 (not firing at all) and 1 (firing at their maximum possible rate.</a:t>
            </a:r>
          </a:p>
          <a:p>
            <a:endParaRPr lang="en-US" dirty="0"/>
          </a:p>
        </p:txBody>
      </p:sp>
      <p:sp>
        <p:nvSpPr>
          <p:cNvPr id="4" name="Slide Number Placeholder 3">
            <a:extLst>
              <a:ext uri="{FF2B5EF4-FFF2-40B4-BE49-F238E27FC236}">
                <a16:creationId xmlns:a16="http://schemas.microsoft.com/office/drawing/2014/main" id="{1D1BF0BA-6027-083E-103F-15096B75345F}"/>
              </a:ext>
            </a:extLst>
          </p:cNvPr>
          <p:cNvSpPr>
            <a:spLocks noGrp="1"/>
          </p:cNvSpPr>
          <p:nvPr>
            <p:ph type="sldNum" sz="quarter" idx="5"/>
          </p:nvPr>
        </p:nvSpPr>
        <p:spPr/>
        <p:txBody>
          <a:bodyPr/>
          <a:lstStyle/>
          <a:p>
            <a:fld id="{B0C32C59-1409-2640-866F-4A1083575A35}" type="slidenum">
              <a:rPr lang="en-US" smtClean="0"/>
              <a:t>9</a:t>
            </a:fld>
            <a:endParaRPr lang="en-US"/>
          </a:p>
        </p:txBody>
      </p:sp>
    </p:spTree>
    <p:extLst>
      <p:ext uri="{BB962C8B-B14F-4D97-AF65-F5344CB8AC3E}">
        <p14:creationId xmlns:p14="http://schemas.microsoft.com/office/powerpoint/2010/main" val="16578097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34809-F69F-0D48-97F8-9CF76A5308DF}"/>
              </a:ext>
            </a:extLst>
          </p:cNvPr>
          <p:cNvSpPr>
            <a:spLocks noGrp="1"/>
          </p:cNvSpPr>
          <p:nvPr>
            <p:ph type="ctrTitle" hasCustomPrompt="1"/>
          </p:nvPr>
        </p:nvSpPr>
        <p:spPr>
          <a:xfrm>
            <a:off x="471340" y="1122363"/>
            <a:ext cx="5785769" cy="2387600"/>
          </a:xfrm>
        </p:spPr>
        <p:txBody>
          <a:bodyPr anchor="b">
            <a:normAutofit/>
          </a:bodyPr>
          <a:lstStyle>
            <a:lvl1pPr algn="l">
              <a:defRPr sz="4000">
                <a:solidFill>
                  <a:schemeClr val="bg1"/>
                </a:solidFill>
              </a:defRPr>
            </a:lvl1pPr>
          </a:lstStyle>
          <a:p>
            <a:r>
              <a:rPr lang="en-US" sz="4000" b="1" dirty="0">
                <a:solidFill>
                  <a:schemeClr val="bg1"/>
                </a:solidFill>
                <a:latin typeface="Georgia" charset="0"/>
                <a:ea typeface="Georgia" charset="0"/>
                <a:cs typeface="Georgia" charset="0"/>
              </a:rPr>
              <a:t>Title Here:</a:t>
            </a:r>
            <a:br>
              <a:rPr lang="en-US" sz="4000" b="1" dirty="0">
                <a:solidFill>
                  <a:schemeClr val="bg1"/>
                </a:solidFill>
                <a:latin typeface="Georgia" charset="0"/>
                <a:ea typeface="Georgia" charset="0"/>
                <a:cs typeface="Georgia" charset="0"/>
              </a:rPr>
            </a:br>
            <a:r>
              <a:rPr lang="en-US" sz="4000" b="1" dirty="0">
                <a:solidFill>
                  <a:schemeClr val="bg1"/>
                </a:solidFill>
                <a:latin typeface="Georgia" charset="0"/>
                <a:ea typeface="Georgia" charset="0"/>
                <a:cs typeface="Georgia" charset="0"/>
              </a:rPr>
              <a:t>Tell Your</a:t>
            </a:r>
            <a:br>
              <a:rPr lang="en-US" sz="4000" b="1" dirty="0">
                <a:solidFill>
                  <a:schemeClr val="bg1"/>
                </a:solidFill>
                <a:latin typeface="Georgia" charset="0"/>
                <a:ea typeface="Georgia" charset="0"/>
                <a:cs typeface="Georgia" charset="0"/>
              </a:rPr>
            </a:br>
            <a:r>
              <a:rPr lang="en-US" sz="4000" b="1" dirty="0">
                <a:solidFill>
                  <a:schemeClr val="bg1"/>
                </a:solidFill>
                <a:latin typeface="Georgia" charset="0"/>
                <a:ea typeface="Georgia" charset="0"/>
                <a:cs typeface="Georgia" charset="0"/>
              </a:rPr>
              <a:t>Illinois Story</a:t>
            </a:r>
            <a:endParaRPr lang="en-US" dirty="0"/>
          </a:p>
        </p:txBody>
      </p:sp>
      <p:sp>
        <p:nvSpPr>
          <p:cNvPr id="3" name="Subtitle 2">
            <a:extLst>
              <a:ext uri="{FF2B5EF4-FFF2-40B4-BE49-F238E27FC236}">
                <a16:creationId xmlns:a16="http://schemas.microsoft.com/office/drawing/2014/main" id="{C5FA99F5-1DAB-644E-87BD-7B2BE337DBBB}"/>
              </a:ext>
            </a:extLst>
          </p:cNvPr>
          <p:cNvSpPr>
            <a:spLocks noGrp="1"/>
          </p:cNvSpPr>
          <p:nvPr>
            <p:ph type="subTitle" idx="1" hasCustomPrompt="1"/>
          </p:nvPr>
        </p:nvSpPr>
        <p:spPr>
          <a:xfrm>
            <a:off x="471340" y="3602038"/>
            <a:ext cx="5785769" cy="1655762"/>
          </a:xfrm>
        </p:spPr>
        <p:txBody>
          <a:bodyPr>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6" name="Slide Number Placeholder 5">
            <a:extLst>
              <a:ext uri="{FF2B5EF4-FFF2-40B4-BE49-F238E27FC236}">
                <a16:creationId xmlns:a16="http://schemas.microsoft.com/office/drawing/2014/main" id="{1D5E86B4-4E28-5743-B958-4D04BD329DC7}"/>
              </a:ext>
            </a:extLst>
          </p:cNvPr>
          <p:cNvSpPr>
            <a:spLocks noGrp="1"/>
          </p:cNvSpPr>
          <p:nvPr>
            <p:ph type="sldNum" sz="quarter" idx="12"/>
          </p:nvPr>
        </p:nvSpPr>
        <p:spPr/>
        <p:txBody>
          <a:bodyPr/>
          <a:lstStyle/>
          <a:p>
            <a:fld id="{47306C45-97B4-7545-8562-07255BCE2FE0}" type="slidenum">
              <a:rPr lang="en-US" smtClean="0"/>
              <a:t>‹#›</a:t>
            </a:fld>
            <a:endParaRPr lang="en-US"/>
          </a:p>
        </p:txBody>
      </p:sp>
      <p:pic>
        <p:nvPicPr>
          <p:cNvPr id="5" name="Picture 4">
            <a:extLst>
              <a:ext uri="{FF2B5EF4-FFF2-40B4-BE49-F238E27FC236}">
                <a16:creationId xmlns:a16="http://schemas.microsoft.com/office/drawing/2014/main" id="{96A9BA8F-BF67-344F-9BFA-A8262A79BC82}"/>
              </a:ext>
            </a:extLst>
          </p:cNvPr>
          <p:cNvPicPr>
            <a:picLocks noChangeAspect="1"/>
          </p:cNvPicPr>
          <p:nvPr userDrawn="1"/>
        </p:nvPicPr>
        <p:blipFill>
          <a:blip r:embed="rId3"/>
          <a:stretch>
            <a:fillRect/>
          </a:stretch>
        </p:blipFill>
        <p:spPr>
          <a:xfrm>
            <a:off x="4537075" y="5718264"/>
            <a:ext cx="3117850" cy="807948"/>
          </a:xfrm>
          <a:prstGeom prst="rect">
            <a:avLst/>
          </a:prstGeom>
        </p:spPr>
      </p:pic>
    </p:spTree>
    <p:extLst>
      <p:ext uri="{BB962C8B-B14F-4D97-AF65-F5344CB8AC3E}">
        <p14:creationId xmlns:p14="http://schemas.microsoft.com/office/powerpoint/2010/main" val="678320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15B210D-E74D-9F46-BBEB-61CE8DBFBD6C}"/>
              </a:ext>
            </a:extLst>
          </p:cNvPr>
          <p:cNvSpPr>
            <a:spLocks noGrp="1"/>
          </p:cNvSpPr>
          <p:nvPr>
            <p:ph type="sldNum" sz="quarter" idx="12"/>
          </p:nvPr>
        </p:nvSpPr>
        <p:spPr>
          <a:xfrm>
            <a:off x="9117874" y="6095093"/>
            <a:ext cx="2743200" cy="365125"/>
          </a:xfrm>
        </p:spPr>
        <p:txBody>
          <a:bodyPr/>
          <a:lstStyle/>
          <a:p>
            <a:fld id="{47306C45-97B4-7545-8562-07255BCE2FE0}" type="slidenum">
              <a:rPr lang="en-US" smtClean="0"/>
              <a:t>‹#›</a:t>
            </a:fld>
            <a:endParaRPr lang="en-US"/>
          </a:p>
        </p:txBody>
      </p:sp>
    </p:spTree>
    <p:extLst>
      <p:ext uri="{BB962C8B-B14F-4D97-AF65-F5344CB8AC3E}">
        <p14:creationId xmlns:p14="http://schemas.microsoft.com/office/powerpoint/2010/main" val="148726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C4261-61FB-7142-9417-2F78D3797632}"/>
              </a:ext>
            </a:extLst>
          </p:cNvPr>
          <p:cNvSpPr>
            <a:spLocks noGrp="1"/>
          </p:cNvSpPr>
          <p:nvPr>
            <p:ph type="title" hasCustomPrompt="1"/>
          </p:nvPr>
        </p:nvSpPr>
        <p:spPr>
          <a:xfrm>
            <a:off x="378823" y="365125"/>
            <a:ext cx="9614263" cy="1325563"/>
          </a:xfrm>
        </p:spPr>
        <p:txBody>
          <a:bodyPr/>
          <a:lstStyle>
            <a:lvl1pPr algn="ctr">
              <a:defRPr b="1" i="0">
                <a:solidFill>
                  <a:srgbClr val="E84A27"/>
                </a:solidFill>
                <a:latin typeface="Georgia" panose="02040502050405020303" pitchFamily="18" charset="0"/>
              </a:defRPr>
            </a:lvl1pPr>
          </a:lstStyle>
          <a:p>
            <a:r>
              <a:rPr lang="en-US" dirty="0"/>
              <a:t>Hello.</a:t>
            </a:r>
          </a:p>
        </p:txBody>
      </p:sp>
      <p:sp>
        <p:nvSpPr>
          <p:cNvPr id="3" name="Content Placeholder 2">
            <a:extLst>
              <a:ext uri="{FF2B5EF4-FFF2-40B4-BE49-F238E27FC236}">
                <a16:creationId xmlns:a16="http://schemas.microsoft.com/office/drawing/2014/main" id="{AB412F32-5110-BE43-86BA-CB778EC424F5}"/>
              </a:ext>
            </a:extLst>
          </p:cNvPr>
          <p:cNvSpPr>
            <a:spLocks noGrp="1"/>
          </p:cNvSpPr>
          <p:nvPr>
            <p:ph idx="1"/>
          </p:nvPr>
        </p:nvSpPr>
        <p:spPr>
          <a:xfrm>
            <a:off x="378823" y="1690688"/>
            <a:ext cx="9614263" cy="3625895"/>
          </a:xfrm>
        </p:spPr>
        <p:txBody>
          <a:bodyPr/>
          <a:lstStyle>
            <a:lvl1pPr>
              <a:defRPr>
                <a:solidFill>
                  <a:srgbClr val="13294B"/>
                </a:solidFill>
              </a:defRPr>
            </a:lvl1pPr>
            <a:lvl2pPr>
              <a:defRPr>
                <a:solidFill>
                  <a:srgbClr val="13294B"/>
                </a:solidFill>
              </a:defRPr>
            </a:lvl2pPr>
            <a:lvl3pPr>
              <a:defRPr>
                <a:solidFill>
                  <a:srgbClr val="13294B"/>
                </a:solidFill>
              </a:defRPr>
            </a:lvl3pPr>
            <a:lvl4pPr>
              <a:defRPr>
                <a:solidFill>
                  <a:srgbClr val="13294B"/>
                </a:solidFill>
              </a:defRPr>
            </a:lvl4pPr>
            <a:lvl5pPr>
              <a:defRPr>
                <a:solidFill>
                  <a:srgbClr val="13294B"/>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69632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26ADA6-32C7-6D47-94AB-D149FA9C19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7FDBC8-5F1C-654A-9325-61F424413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771FB5C-A5C2-4C44-A9DF-4F6A196EC0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306C45-97B4-7545-8562-07255BCE2FE0}" type="slidenum">
              <a:rPr lang="en-US" smtClean="0"/>
              <a:t>‹#›</a:t>
            </a:fld>
            <a:endParaRPr lang="en-US"/>
          </a:p>
        </p:txBody>
      </p:sp>
    </p:spTree>
    <p:extLst>
      <p:ext uri="{BB962C8B-B14F-4D97-AF65-F5344CB8AC3E}">
        <p14:creationId xmlns:p14="http://schemas.microsoft.com/office/powerpoint/2010/main" val="1008080449"/>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Lst>
  <p:txStyles>
    <p:title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552E"/>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83CDB9E-798C-A842-B031-6BFA04385C39}"/>
              </a:ext>
            </a:extLst>
          </p:cNvPr>
          <p:cNvSpPr>
            <a:spLocks noGrp="1"/>
          </p:cNvSpPr>
          <p:nvPr>
            <p:ph type="ctrTitle"/>
          </p:nvPr>
        </p:nvSpPr>
        <p:spPr>
          <a:xfrm>
            <a:off x="3699571" y="773546"/>
            <a:ext cx="5935859" cy="2720253"/>
          </a:xfrm>
        </p:spPr>
        <p:txBody>
          <a:bodyPr>
            <a:normAutofit/>
          </a:bodyPr>
          <a:lstStyle/>
          <a:p>
            <a:pPr algn="ctr"/>
            <a:r>
              <a:rPr lang="en-US" sz="10000" dirty="0">
                <a:latin typeface="Calibri"/>
                <a:cs typeface="Calibri"/>
              </a:rPr>
              <a:t>BCOG 100</a:t>
            </a:r>
            <a:endParaRPr lang="en-US" sz="10000" dirty="0">
              <a:latin typeface="Calibri" panose="020F0502020204030204" pitchFamily="34" charset="0"/>
              <a:cs typeface="Calibri" panose="020F0502020204030204" pitchFamily="34" charset="0"/>
            </a:endParaRPr>
          </a:p>
        </p:txBody>
      </p:sp>
      <p:sp>
        <p:nvSpPr>
          <p:cNvPr id="7" name="Subtitle 6">
            <a:extLst>
              <a:ext uri="{FF2B5EF4-FFF2-40B4-BE49-F238E27FC236}">
                <a16:creationId xmlns:a16="http://schemas.microsoft.com/office/drawing/2014/main" id="{C2F9A5BC-DE40-064D-98AE-B1AA2F274302}"/>
              </a:ext>
            </a:extLst>
          </p:cNvPr>
          <p:cNvSpPr>
            <a:spLocks noGrp="1"/>
          </p:cNvSpPr>
          <p:nvPr>
            <p:ph type="subTitle" idx="4294967295"/>
          </p:nvPr>
        </p:nvSpPr>
        <p:spPr>
          <a:xfrm>
            <a:off x="3017406" y="3472201"/>
            <a:ext cx="8283862" cy="1655762"/>
          </a:xfrm>
        </p:spPr>
        <p:txBody>
          <a:bodyPr vert="horz" lIns="91440" tIns="45720" rIns="91440" bIns="45720" rtlCol="0" anchor="t">
            <a:normAutofit/>
          </a:bodyPr>
          <a:lstStyle/>
          <a:p>
            <a:pPr marL="0" indent="0" algn="ctr">
              <a:buNone/>
            </a:pPr>
            <a:r>
              <a:rPr lang="en-US" dirty="0">
                <a:latin typeface="Calibri"/>
                <a:cs typeface="Calibri"/>
              </a:rPr>
              <a:t>Neural Circuits</a:t>
            </a:r>
          </a:p>
          <a:p>
            <a:pPr marL="0" indent="0" algn="ctr">
              <a:buNone/>
            </a:pPr>
            <a:r>
              <a:rPr lang="en-US" dirty="0">
                <a:latin typeface="Calibri"/>
                <a:cs typeface="Calibri"/>
              </a:rPr>
              <a:t>Lecture 3: Logical Computation in Neural Circuits</a:t>
            </a:r>
          </a:p>
        </p:txBody>
      </p:sp>
      <p:sp>
        <p:nvSpPr>
          <p:cNvPr id="2" name="Oval 1">
            <a:extLst>
              <a:ext uri="{FF2B5EF4-FFF2-40B4-BE49-F238E27FC236}">
                <a16:creationId xmlns:a16="http://schemas.microsoft.com/office/drawing/2014/main" id="{C87BCB3F-D51B-11CA-8A5C-B653C02DD655}"/>
              </a:ext>
            </a:extLst>
          </p:cNvPr>
          <p:cNvSpPr/>
          <p:nvPr/>
        </p:nvSpPr>
        <p:spPr>
          <a:xfrm>
            <a:off x="443346" y="126307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96C562F-8F13-2516-D9AF-45E75A96A3C5}"/>
              </a:ext>
            </a:extLst>
          </p:cNvPr>
          <p:cNvSpPr/>
          <p:nvPr/>
        </p:nvSpPr>
        <p:spPr>
          <a:xfrm>
            <a:off x="1505528" y="3248890"/>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E2052EBC-2E12-F996-BB1F-41F23E64F1BE}"/>
              </a:ext>
            </a:extLst>
          </p:cNvPr>
          <p:cNvSpPr/>
          <p:nvPr/>
        </p:nvSpPr>
        <p:spPr>
          <a:xfrm>
            <a:off x="443345" y="331816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8A4D7291-4D5A-9593-1D85-950EBFC1FF07}"/>
              </a:ext>
            </a:extLst>
          </p:cNvPr>
          <p:cNvSpPr/>
          <p:nvPr/>
        </p:nvSpPr>
        <p:spPr>
          <a:xfrm>
            <a:off x="443346" y="5246253"/>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02E91675-03DF-90EE-942D-06C70F754DEE}"/>
              </a:ext>
            </a:extLst>
          </p:cNvPr>
          <p:cNvCxnSpPr/>
          <p:nvPr/>
        </p:nvCxnSpPr>
        <p:spPr>
          <a:xfrm>
            <a:off x="867642" y="2172278"/>
            <a:ext cx="1052944" cy="1110673"/>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a:extLst>
              <a:ext uri="{FF2B5EF4-FFF2-40B4-BE49-F238E27FC236}">
                <a16:creationId xmlns:a16="http://schemas.microsoft.com/office/drawing/2014/main" id="{42D74029-D6FE-2938-F6DF-602FCD9AA658}"/>
              </a:ext>
            </a:extLst>
          </p:cNvPr>
          <p:cNvCxnSpPr>
            <a:cxnSpLocks/>
          </p:cNvCxnSpPr>
          <p:nvPr/>
        </p:nvCxnSpPr>
        <p:spPr>
          <a:xfrm>
            <a:off x="879187" y="2172278"/>
            <a:ext cx="25400" cy="1179945"/>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
        <p:nvSpPr>
          <p:cNvPr id="11" name="Oval 10">
            <a:extLst>
              <a:ext uri="{FF2B5EF4-FFF2-40B4-BE49-F238E27FC236}">
                <a16:creationId xmlns:a16="http://schemas.microsoft.com/office/drawing/2014/main" id="{7831A33E-2612-45D1-F1F0-57371C01F8AB}"/>
              </a:ext>
            </a:extLst>
          </p:cNvPr>
          <p:cNvSpPr/>
          <p:nvPr/>
        </p:nvSpPr>
        <p:spPr>
          <a:xfrm>
            <a:off x="1505528" y="5246253"/>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565D7F4-2920-5911-7086-757F822A07E3}"/>
              </a:ext>
            </a:extLst>
          </p:cNvPr>
          <p:cNvSpPr/>
          <p:nvPr/>
        </p:nvSpPr>
        <p:spPr>
          <a:xfrm>
            <a:off x="2694709" y="524625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4FE6F4CE-E239-70EB-26D3-C8CB8E270185}"/>
              </a:ext>
            </a:extLst>
          </p:cNvPr>
          <p:cNvCxnSpPr>
            <a:cxnSpLocks/>
          </p:cNvCxnSpPr>
          <p:nvPr/>
        </p:nvCxnSpPr>
        <p:spPr>
          <a:xfrm>
            <a:off x="1941369" y="4169641"/>
            <a:ext cx="1168399" cy="1087582"/>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0727C65-F6C0-78C9-A469-40AAD8018B82}"/>
              </a:ext>
            </a:extLst>
          </p:cNvPr>
          <p:cNvCxnSpPr>
            <a:cxnSpLocks/>
          </p:cNvCxnSpPr>
          <p:nvPr/>
        </p:nvCxnSpPr>
        <p:spPr>
          <a:xfrm flipH="1">
            <a:off x="1955223" y="4158096"/>
            <a:ext cx="9238" cy="1087581"/>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a:extLst>
              <a:ext uri="{FF2B5EF4-FFF2-40B4-BE49-F238E27FC236}">
                <a16:creationId xmlns:a16="http://schemas.microsoft.com/office/drawing/2014/main" id="{4A7C2072-1E04-8B83-DAA8-B48C97536A6F}"/>
              </a:ext>
            </a:extLst>
          </p:cNvPr>
          <p:cNvCxnSpPr>
            <a:cxnSpLocks/>
          </p:cNvCxnSpPr>
          <p:nvPr/>
        </p:nvCxnSpPr>
        <p:spPr>
          <a:xfrm>
            <a:off x="890732" y="4227368"/>
            <a:ext cx="13855" cy="1018310"/>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725838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C4DCC6-6019-D114-34A1-4B379C9E7726}"/>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3ADFE37-1DCB-734B-24C4-DECA4EA6B27A}"/>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10DAB9C5-E525-8E85-BB7A-3EB7FD06B3C2}"/>
              </a:ext>
            </a:extLst>
          </p:cNvPr>
          <p:cNvSpPr txBox="1"/>
          <p:nvPr/>
        </p:nvSpPr>
        <p:spPr>
          <a:xfrm>
            <a:off x="65314" y="923096"/>
            <a:ext cx="11837160" cy="584775"/>
          </a:xfrm>
          <a:prstGeom prst="rect">
            <a:avLst/>
          </a:prstGeom>
          <a:noFill/>
        </p:spPr>
        <p:txBody>
          <a:bodyPr wrap="square" rtlCol="0">
            <a:spAutoFit/>
          </a:bodyPr>
          <a:lstStyle/>
          <a:p>
            <a:r>
              <a:rPr lang="en-US" sz="3200" b="1" dirty="0"/>
              <a:t>Logistic Regression and Classifier Models</a:t>
            </a:r>
          </a:p>
        </p:txBody>
      </p:sp>
      <p:pic>
        <p:nvPicPr>
          <p:cNvPr id="1026" name="Picture 2" descr="LOGISTIC REGRESSION. In the previous article, we have seen… | by Vineet  Maheshwari | DataDrivenInvestor">
            <a:extLst>
              <a:ext uri="{FF2B5EF4-FFF2-40B4-BE49-F238E27FC236}">
                <a16:creationId xmlns:a16="http://schemas.microsoft.com/office/drawing/2014/main" id="{DAABEF68-E2B4-D86B-4E77-C6D4B60A85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14" y="1695805"/>
            <a:ext cx="7318147" cy="330073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binary classification with logistic regression">
            <a:extLst>
              <a:ext uri="{FF2B5EF4-FFF2-40B4-BE49-F238E27FC236}">
                <a16:creationId xmlns:a16="http://schemas.microsoft.com/office/drawing/2014/main" id="{9C47BF95-5512-3D26-9A03-E14775FF333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6619" t="50000"/>
          <a:stretch>
            <a:fillRect/>
          </a:stretch>
        </p:blipFill>
        <p:spPr bwMode="auto">
          <a:xfrm>
            <a:off x="7644717" y="1695805"/>
            <a:ext cx="4481969" cy="4027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73780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8AEDE-D5C4-F6F6-D28F-D1F1346D69B1}"/>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40480181-EDB4-8A47-47E4-1039B4323D01}"/>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7FE2829A-AC6E-5746-134C-B21AF9B2A74B}"/>
              </a:ext>
            </a:extLst>
          </p:cNvPr>
          <p:cNvSpPr txBox="1"/>
          <p:nvPr/>
        </p:nvSpPr>
        <p:spPr>
          <a:xfrm>
            <a:off x="177419" y="1422509"/>
            <a:ext cx="6848531" cy="2739211"/>
          </a:xfrm>
          <a:prstGeom prst="rect">
            <a:avLst/>
          </a:prstGeom>
          <a:noFill/>
        </p:spPr>
        <p:txBody>
          <a:bodyPr wrap="square" rtlCol="0">
            <a:spAutoFit/>
          </a:bodyPr>
          <a:lstStyle/>
          <a:p>
            <a:r>
              <a:rPr lang="en-US" sz="2800" b="1" dirty="0"/>
              <a:t>Logistic Regression and Classifier Models</a:t>
            </a:r>
          </a:p>
          <a:p>
            <a:pPr marL="457200" indent="-457200">
              <a:buFont typeface="Arial" panose="020B0604020202020204" pitchFamily="34" charset="0"/>
              <a:buChar char="•"/>
            </a:pPr>
            <a:r>
              <a:rPr lang="en-US" sz="2400" dirty="0"/>
              <a:t>Learning a decision boundary between input classes</a:t>
            </a:r>
          </a:p>
          <a:p>
            <a:pPr marL="457200" indent="-457200">
              <a:buFont typeface="Arial" panose="020B0604020202020204" pitchFamily="34" charset="0"/>
              <a:buChar char="•"/>
            </a:pPr>
            <a:r>
              <a:rPr lang="en-US" sz="2400" dirty="0"/>
              <a:t>On one side of the boundary, output neuron should fire at its maximum rate</a:t>
            </a:r>
          </a:p>
          <a:p>
            <a:pPr marL="457200" indent="-457200">
              <a:buFont typeface="Arial" panose="020B0604020202020204" pitchFamily="34" charset="0"/>
              <a:buChar char="•"/>
            </a:pPr>
            <a:r>
              <a:rPr lang="en-US" sz="2400" dirty="0"/>
              <a:t>On the other side of the boundary, output neuron should not fire at all</a:t>
            </a:r>
          </a:p>
        </p:txBody>
      </p:sp>
      <p:pic>
        <p:nvPicPr>
          <p:cNvPr id="1028" name="Picture 4" descr="binary classification with logistic regression">
            <a:extLst>
              <a:ext uri="{FF2B5EF4-FFF2-40B4-BE49-F238E27FC236}">
                <a16:creationId xmlns:a16="http://schemas.microsoft.com/office/drawing/2014/main" id="{697B76E8-477D-BE78-B86B-DF1061FDCB7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8721" t="2368" r="2544" b="52876"/>
          <a:stretch>
            <a:fillRect/>
          </a:stretch>
        </p:blipFill>
        <p:spPr bwMode="auto">
          <a:xfrm>
            <a:off x="7334484" y="1159320"/>
            <a:ext cx="4857516" cy="4539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6771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9689E1-7BAC-AAB5-E926-E2B10DAEF020}"/>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87455DB7-7FB7-D7AF-19DD-8BBC0BCA0980}"/>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F056A74D-DE5E-3FE1-E64F-5BF978356E1C}"/>
              </a:ext>
            </a:extLst>
          </p:cNvPr>
          <p:cNvSpPr txBox="1"/>
          <p:nvPr/>
        </p:nvSpPr>
        <p:spPr>
          <a:xfrm>
            <a:off x="86299" y="664576"/>
            <a:ext cx="11837160" cy="2277547"/>
          </a:xfrm>
          <a:prstGeom prst="rect">
            <a:avLst/>
          </a:prstGeom>
          <a:noFill/>
        </p:spPr>
        <p:txBody>
          <a:bodyPr wrap="square" rtlCol="0">
            <a:spAutoFit/>
          </a:bodyPr>
          <a:lstStyle/>
          <a:p>
            <a:r>
              <a:rPr lang="en-US" sz="3200" b="1" dirty="0"/>
              <a:t>Logic as Target Functions</a:t>
            </a:r>
            <a:endParaRPr lang="en-US" sz="2200" b="1" dirty="0"/>
          </a:p>
          <a:p>
            <a:pPr marL="342900" indent="-342900">
              <a:buFont typeface="Arial" panose="020B0604020202020204" pitchFamily="34" charset="0"/>
              <a:buChar char="•"/>
            </a:pPr>
            <a:r>
              <a:rPr lang="en-US" sz="2200" dirty="0"/>
              <a:t>Boolean functions = desired input–output patterns</a:t>
            </a:r>
          </a:p>
          <a:p>
            <a:pPr marL="342900" indent="-342900">
              <a:buFont typeface="Arial" panose="020B0604020202020204" pitchFamily="34" charset="0"/>
              <a:buChar char="•"/>
            </a:pPr>
            <a:r>
              <a:rPr lang="en-US" sz="2200" dirty="0"/>
              <a:t>AND, OR, NOT → truth tables</a:t>
            </a:r>
          </a:p>
          <a:p>
            <a:pPr marL="342900" indent="-342900">
              <a:buFont typeface="Arial" panose="020B0604020202020204" pitchFamily="34" charset="0"/>
              <a:buChar char="•"/>
            </a:pPr>
            <a:r>
              <a:rPr lang="en-US" sz="2200" dirty="0"/>
              <a:t>Our goal: approximate these with sigmoid neurons</a:t>
            </a:r>
          </a:p>
          <a:p>
            <a:pPr marL="342900" indent="-342900">
              <a:buFont typeface="Arial" panose="020B0604020202020204" pitchFamily="34" charset="0"/>
              <a:buChar char="•"/>
            </a:pPr>
            <a:r>
              <a:rPr lang="en-US" sz="2200" dirty="0"/>
              <a:t>Is there a set of weights (b0, b1, and b2) that can output something like the value of y for every combination of x1 and x2, such that this circuit calculates OR over its inputs?</a:t>
            </a:r>
          </a:p>
        </p:txBody>
      </p:sp>
      <p:graphicFrame>
        <p:nvGraphicFramePr>
          <p:cNvPr id="19" name="Table 18">
            <a:extLst>
              <a:ext uri="{FF2B5EF4-FFF2-40B4-BE49-F238E27FC236}">
                <a16:creationId xmlns:a16="http://schemas.microsoft.com/office/drawing/2014/main" id="{2C24E491-4B82-ECA5-B56C-6DB501103F8A}"/>
              </a:ext>
            </a:extLst>
          </p:cNvPr>
          <p:cNvGraphicFramePr>
            <a:graphicFrameLocks noGrp="1"/>
          </p:cNvGraphicFramePr>
          <p:nvPr>
            <p:extLst>
              <p:ext uri="{D42A27DB-BD31-4B8C-83A1-F6EECF244321}">
                <p14:modId xmlns:p14="http://schemas.microsoft.com/office/powerpoint/2010/main" val="147397304"/>
              </p:ext>
            </p:extLst>
          </p:nvPr>
        </p:nvGraphicFramePr>
        <p:xfrm>
          <a:off x="245882" y="3606699"/>
          <a:ext cx="4416984" cy="2286000"/>
        </p:xfrm>
        <a:graphic>
          <a:graphicData uri="http://schemas.openxmlformats.org/drawingml/2006/table">
            <a:tbl>
              <a:tblPr firstRow="1" bandRow="1">
                <a:tableStyleId>{5C22544A-7EE6-4342-B048-85BDC9FD1C3A}</a:tableStyleId>
              </a:tblPr>
              <a:tblGrid>
                <a:gridCol w="1472328">
                  <a:extLst>
                    <a:ext uri="{9D8B030D-6E8A-4147-A177-3AD203B41FA5}">
                      <a16:colId xmlns:a16="http://schemas.microsoft.com/office/drawing/2014/main" val="1315888172"/>
                    </a:ext>
                  </a:extLst>
                </a:gridCol>
                <a:gridCol w="1472328">
                  <a:extLst>
                    <a:ext uri="{9D8B030D-6E8A-4147-A177-3AD203B41FA5}">
                      <a16:colId xmlns:a16="http://schemas.microsoft.com/office/drawing/2014/main" val="3772922976"/>
                    </a:ext>
                  </a:extLst>
                </a:gridCol>
                <a:gridCol w="1472328">
                  <a:extLst>
                    <a:ext uri="{9D8B030D-6E8A-4147-A177-3AD203B41FA5}">
                      <a16:colId xmlns:a16="http://schemas.microsoft.com/office/drawing/2014/main" val="1420174902"/>
                    </a:ext>
                  </a:extLst>
                </a:gridCol>
              </a:tblGrid>
              <a:tr h="396120">
                <a:tc>
                  <a:txBody>
                    <a:bodyPr/>
                    <a:lstStyle/>
                    <a:p>
                      <a:pPr algn="ctr"/>
                      <a:r>
                        <a:rPr lang="en-US" sz="2400" dirty="0"/>
                        <a:t>x1</a:t>
                      </a:r>
                    </a:p>
                  </a:txBody>
                  <a:tcPr anchor="ctr"/>
                </a:tc>
                <a:tc>
                  <a:txBody>
                    <a:bodyPr/>
                    <a:lstStyle/>
                    <a:p>
                      <a:pPr algn="ctr"/>
                      <a:r>
                        <a:rPr lang="en-US" sz="2400" dirty="0"/>
                        <a:t>x2</a:t>
                      </a:r>
                    </a:p>
                  </a:txBody>
                  <a:tcPr anchor="ctr"/>
                </a:tc>
                <a:tc>
                  <a:txBody>
                    <a:bodyPr/>
                    <a:lstStyle/>
                    <a:p>
                      <a:pPr algn="ctr"/>
                      <a:r>
                        <a:rPr lang="en-US" sz="2400" dirty="0"/>
                        <a:t>y</a:t>
                      </a:r>
                    </a:p>
                  </a:txBody>
                  <a:tcPr anchor="ctr"/>
                </a:tc>
                <a:extLst>
                  <a:ext uri="{0D108BD9-81ED-4DB2-BD59-A6C34878D82A}">
                    <a16:rowId xmlns:a16="http://schemas.microsoft.com/office/drawing/2014/main" val="1592172719"/>
                  </a:ext>
                </a:extLst>
              </a:tr>
              <a:tr h="129457">
                <a:tc>
                  <a:txBody>
                    <a:bodyPr/>
                    <a:lstStyle/>
                    <a:p>
                      <a:pPr algn="ctr"/>
                      <a:r>
                        <a:rPr lang="en-US" sz="2400" dirty="0"/>
                        <a:t>1</a:t>
                      </a:r>
                    </a:p>
                  </a:txBody>
                  <a:tcPr anchor="ctr"/>
                </a:tc>
                <a:tc>
                  <a:txBody>
                    <a:bodyPr/>
                    <a:lstStyle/>
                    <a:p>
                      <a:pPr algn="ctr"/>
                      <a:r>
                        <a:rPr lang="en-US" sz="2400" dirty="0"/>
                        <a:t>1</a:t>
                      </a:r>
                    </a:p>
                  </a:txBody>
                  <a:tcPr anchor="ctr"/>
                </a:tc>
                <a:tc>
                  <a:txBody>
                    <a:bodyPr/>
                    <a:lstStyle/>
                    <a:p>
                      <a:pPr algn="ctr"/>
                      <a:r>
                        <a:rPr lang="en-US" sz="2400" dirty="0"/>
                        <a:t>1</a:t>
                      </a:r>
                    </a:p>
                  </a:txBody>
                  <a:tcPr anchor="ctr"/>
                </a:tc>
                <a:extLst>
                  <a:ext uri="{0D108BD9-81ED-4DB2-BD59-A6C34878D82A}">
                    <a16:rowId xmlns:a16="http://schemas.microsoft.com/office/drawing/2014/main" val="4131369601"/>
                  </a:ext>
                </a:extLst>
              </a:tr>
              <a:tr h="129457">
                <a:tc>
                  <a:txBody>
                    <a:bodyPr/>
                    <a:lstStyle/>
                    <a:p>
                      <a:pPr algn="ctr"/>
                      <a:r>
                        <a:rPr lang="en-US" sz="2400" dirty="0"/>
                        <a:t>1</a:t>
                      </a:r>
                    </a:p>
                  </a:txBody>
                  <a:tcPr anchor="ctr"/>
                </a:tc>
                <a:tc>
                  <a:txBody>
                    <a:bodyPr/>
                    <a:lstStyle/>
                    <a:p>
                      <a:pPr algn="ctr"/>
                      <a:r>
                        <a:rPr lang="en-US" sz="2400" dirty="0"/>
                        <a:t>0</a:t>
                      </a:r>
                    </a:p>
                  </a:txBody>
                  <a:tcPr anchor="ctr"/>
                </a:tc>
                <a:tc>
                  <a:txBody>
                    <a:bodyPr/>
                    <a:lstStyle/>
                    <a:p>
                      <a:pPr algn="ctr"/>
                      <a:r>
                        <a:rPr lang="en-US" sz="2400" dirty="0"/>
                        <a:t>1</a:t>
                      </a:r>
                    </a:p>
                  </a:txBody>
                  <a:tcPr anchor="ctr"/>
                </a:tc>
                <a:extLst>
                  <a:ext uri="{0D108BD9-81ED-4DB2-BD59-A6C34878D82A}">
                    <a16:rowId xmlns:a16="http://schemas.microsoft.com/office/drawing/2014/main" val="2503293718"/>
                  </a:ext>
                </a:extLst>
              </a:tr>
              <a:tr h="151202">
                <a:tc>
                  <a:txBody>
                    <a:bodyPr/>
                    <a:lstStyle/>
                    <a:p>
                      <a:pPr algn="ctr"/>
                      <a:r>
                        <a:rPr lang="en-US" sz="2400" dirty="0"/>
                        <a:t>0</a:t>
                      </a:r>
                    </a:p>
                  </a:txBody>
                  <a:tcPr anchor="ctr"/>
                </a:tc>
                <a:tc>
                  <a:txBody>
                    <a:bodyPr/>
                    <a:lstStyle/>
                    <a:p>
                      <a:pPr algn="ctr"/>
                      <a:r>
                        <a:rPr lang="en-US" sz="2400" dirty="0"/>
                        <a:t>1</a:t>
                      </a:r>
                    </a:p>
                  </a:txBody>
                  <a:tcPr anchor="ctr"/>
                </a:tc>
                <a:tc>
                  <a:txBody>
                    <a:bodyPr/>
                    <a:lstStyle/>
                    <a:p>
                      <a:pPr algn="ctr"/>
                      <a:r>
                        <a:rPr lang="en-US" sz="2400" dirty="0"/>
                        <a:t>1</a:t>
                      </a:r>
                    </a:p>
                  </a:txBody>
                  <a:tcPr anchor="ctr"/>
                </a:tc>
                <a:extLst>
                  <a:ext uri="{0D108BD9-81ED-4DB2-BD59-A6C34878D82A}">
                    <a16:rowId xmlns:a16="http://schemas.microsoft.com/office/drawing/2014/main" val="1600177746"/>
                  </a:ext>
                </a:extLst>
              </a:tr>
              <a:tr h="129457">
                <a:tc>
                  <a:txBody>
                    <a:bodyPr/>
                    <a:lstStyle/>
                    <a:p>
                      <a:pPr algn="ctr"/>
                      <a:r>
                        <a:rPr lang="en-US" sz="2400" dirty="0"/>
                        <a:t>0</a:t>
                      </a:r>
                    </a:p>
                  </a:txBody>
                  <a:tcPr anchor="ctr"/>
                </a:tc>
                <a:tc>
                  <a:txBody>
                    <a:bodyPr/>
                    <a:lstStyle/>
                    <a:p>
                      <a:pPr algn="ctr"/>
                      <a:r>
                        <a:rPr lang="en-US" sz="2400" dirty="0"/>
                        <a:t>0</a:t>
                      </a:r>
                    </a:p>
                  </a:txBody>
                  <a:tcPr anchor="ctr"/>
                </a:tc>
                <a:tc>
                  <a:txBody>
                    <a:bodyPr/>
                    <a:lstStyle/>
                    <a:p>
                      <a:pPr algn="ctr"/>
                      <a:r>
                        <a:rPr lang="en-US" sz="2400" dirty="0"/>
                        <a:t>0</a:t>
                      </a:r>
                    </a:p>
                  </a:txBody>
                  <a:tcPr anchor="ctr"/>
                </a:tc>
                <a:extLst>
                  <a:ext uri="{0D108BD9-81ED-4DB2-BD59-A6C34878D82A}">
                    <a16:rowId xmlns:a16="http://schemas.microsoft.com/office/drawing/2014/main" val="1081035024"/>
                  </a:ext>
                </a:extLst>
              </a:tr>
            </a:tbl>
          </a:graphicData>
        </a:graphic>
      </p:graphicFrame>
      <p:sp>
        <p:nvSpPr>
          <p:cNvPr id="20" name="TextBox 19">
            <a:extLst>
              <a:ext uri="{FF2B5EF4-FFF2-40B4-BE49-F238E27FC236}">
                <a16:creationId xmlns:a16="http://schemas.microsoft.com/office/drawing/2014/main" id="{1873EC73-47F8-9F11-F663-E79707CB426D}"/>
              </a:ext>
            </a:extLst>
          </p:cNvPr>
          <p:cNvSpPr txBox="1"/>
          <p:nvPr/>
        </p:nvSpPr>
        <p:spPr>
          <a:xfrm>
            <a:off x="1042113" y="3107647"/>
            <a:ext cx="2500556" cy="461665"/>
          </a:xfrm>
          <a:prstGeom prst="rect">
            <a:avLst/>
          </a:prstGeom>
          <a:noFill/>
        </p:spPr>
        <p:txBody>
          <a:bodyPr wrap="none" rtlCol="0">
            <a:spAutoFit/>
          </a:bodyPr>
          <a:lstStyle/>
          <a:p>
            <a:r>
              <a:rPr lang="en-US" sz="2400" b="1" dirty="0"/>
              <a:t>Truth Table for OR</a:t>
            </a:r>
          </a:p>
        </p:txBody>
      </p:sp>
      <p:grpSp>
        <p:nvGrpSpPr>
          <p:cNvPr id="10" name="Group 9">
            <a:extLst>
              <a:ext uri="{FF2B5EF4-FFF2-40B4-BE49-F238E27FC236}">
                <a16:creationId xmlns:a16="http://schemas.microsoft.com/office/drawing/2014/main" id="{1F10C7B7-41FE-7228-05EA-EB51F7C3DB05}"/>
              </a:ext>
            </a:extLst>
          </p:cNvPr>
          <p:cNvGrpSpPr/>
          <p:nvPr/>
        </p:nvGrpSpPr>
        <p:grpSpPr>
          <a:xfrm>
            <a:off x="5037876" y="2942123"/>
            <a:ext cx="6908242" cy="3385542"/>
            <a:chOff x="5037876" y="2942123"/>
            <a:chExt cx="6908242" cy="3385542"/>
          </a:xfrm>
        </p:grpSpPr>
        <p:sp>
          <p:nvSpPr>
            <p:cNvPr id="6" name="Oval 5">
              <a:extLst>
                <a:ext uri="{FF2B5EF4-FFF2-40B4-BE49-F238E27FC236}">
                  <a16:creationId xmlns:a16="http://schemas.microsoft.com/office/drawing/2014/main" id="{6E041EEA-55FD-2877-8D78-1ADDFCF68E6C}"/>
                </a:ext>
              </a:extLst>
            </p:cNvPr>
            <p:cNvSpPr/>
            <p:nvPr/>
          </p:nvSpPr>
          <p:spPr>
            <a:xfrm>
              <a:off x="7338999" y="4109114"/>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z</a:t>
              </a:r>
            </a:p>
          </p:txBody>
        </p:sp>
        <p:sp>
          <p:nvSpPr>
            <p:cNvPr id="7" name="Oval 6">
              <a:extLst>
                <a:ext uri="{FF2B5EF4-FFF2-40B4-BE49-F238E27FC236}">
                  <a16:creationId xmlns:a16="http://schemas.microsoft.com/office/drawing/2014/main" id="{022093EE-545D-02F7-0A87-1DB66A36E5A9}"/>
                </a:ext>
              </a:extLst>
            </p:cNvPr>
            <p:cNvSpPr/>
            <p:nvPr/>
          </p:nvSpPr>
          <p:spPr>
            <a:xfrm>
              <a:off x="5037877" y="4109114"/>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p>
          </p:txBody>
        </p:sp>
        <p:sp>
          <p:nvSpPr>
            <p:cNvPr id="8" name="Oval 7">
              <a:extLst>
                <a:ext uri="{FF2B5EF4-FFF2-40B4-BE49-F238E27FC236}">
                  <a16:creationId xmlns:a16="http://schemas.microsoft.com/office/drawing/2014/main" id="{C6D59C0E-DBB7-20B1-1390-CFDEF8BEEB55}"/>
                </a:ext>
              </a:extLst>
            </p:cNvPr>
            <p:cNvSpPr/>
            <p:nvPr/>
          </p:nvSpPr>
          <p:spPr>
            <a:xfrm>
              <a:off x="5037876" y="2942123"/>
              <a:ext cx="1051561"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0</a:t>
              </a:r>
              <a:r>
                <a:rPr lang="en-US" sz="2400" dirty="0">
                  <a:solidFill>
                    <a:schemeClr val="bg1"/>
                  </a:solidFill>
                </a:rPr>
                <a:t>=1</a:t>
              </a:r>
            </a:p>
          </p:txBody>
        </p:sp>
        <p:sp>
          <p:nvSpPr>
            <p:cNvPr id="9" name="Oval 8">
              <a:extLst>
                <a:ext uri="{FF2B5EF4-FFF2-40B4-BE49-F238E27FC236}">
                  <a16:creationId xmlns:a16="http://schemas.microsoft.com/office/drawing/2014/main" id="{5D3B4CF3-CDB5-52D9-B584-B6F07D1BD88A}"/>
                </a:ext>
              </a:extLst>
            </p:cNvPr>
            <p:cNvSpPr/>
            <p:nvPr/>
          </p:nvSpPr>
          <p:spPr>
            <a:xfrm>
              <a:off x="5037876" y="5276105"/>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2</a:t>
              </a:r>
            </a:p>
          </p:txBody>
        </p:sp>
        <p:cxnSp>
          <p:nvCxnSpPr>
            <p:cNvPr id="12" name="Straight Arrow Connector 11">
              <a:extLst>
                <a:ext uri="{FF2B5EF4-FFF2-40B4-BE49-F238E27FC236}">
                  <a16:creationId xmlns:a16="http://schemas.microsoft.com/office/drawing/2014/main" id="{C119893F-82E2-9B3F-CC17-FB771E27DE2D}"/>
                </a:ext>
              </a:extLst>
            </p:cNvPr>
            <p:cNvCxnSpPr>
              <a:cxnSpLocks/>
              <a:stCxn id="8" idx="6"/>
              <a:endCxn id="6" idx="2"/>
            </p:cNvCxnSpPr>
            <p:nvPr/>
          </p:nvCxnSpPr>
          <p:spPr>
            <a:xfrm>
              <a:off x="6089437" y="3467903"/>
              <a:ext cx="1249562" cy="1166991"/>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25F5781-96D4-EC1A-14A4-303D48439980}"/>
                </a:ext>
              </a:extLst>
            </p:cNvPr>
            <p:cNvCxnSpPr>
              <a:cxnSpLocks/>
              <a:stCxn id="7" idx="6"/>
              <a:endCxn id="6" idx="2"/>
            </p:cNvCxnSpPr>
            <p:nvPr/>
          </p:nvCxnSpPr>
          <p:spPr>
            <a:xfrm>
              <a:off x="6089437" y="4634894"/>
              <a:ext cx="1249562" cy="0"/>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665274A-04F2-42FD-DF9E-1B2AD0112586}"/>
                </a:ext>
              </a:extLst>
            </p:cNvPr>
            <p:cNvCxnSpPr>
              <a:cxnSpLocks/>
              <a:endCxn id="6" idx="2"/>
            </p:cNvCxnSpPr>
            <p:nvPr/>
          </p:nvCxnSpPr>
          <p:spPr>
            <a:xfrm flipV="1">
              <a:off x="6089436" y="4634894"/>
              <a:ext cx="1249563" cy="1217721"/>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E6580FC-95F1-DDAF-B081-96D0C0A54835}"/>
                </a:ext>
              </a:extLst>
            </p:cNvPr>
            <p:cNvCxnSpPr>
              <a:cxnSpLocks/>
              <a:stCxn id="6" idx="6"/>
              <a:endCxn id="5" idx="2"/>
            </p:cNvCxnSpPr>
            <p:nvPr/>
          </p:nvCxnSpPr>
          <p:spPr>
            <a:xfrm>
              <a:off x="8390559" y="4634894"/>
              <a:ext cx="607694"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4DCBDF6B-27C2-C05D-01D5-AF8ECF3448C2}"/>
                </a:ext>
              </a:extLst>
            </p:cNvPr>
            <p:cNvCxnSpPr>
              <a:cxnSpLocks/>
              <a:stCxn id="5" idx="6"/>
              <a:endCxn id="28" idx="2"/>
            </p:cNvCxnSpPr>
            <p:nvPr/>
          </p:nvCxnSpPr>
          <p:spPr>
            <a:xfrm>
              <a:off x="10049813" y="4634894"/>
              <a:ext cx="844745" cy="9947"/>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27E5287F-542C-1D77-BD58-D3634CE58ED9}"/>
                </a:ext>
              </a:extLst>
            </p:cNvPr>
            <p:cNvSpPr/>
            <p:nvPr/>
          </p:nvSpPr>
          <p:spPr>
            <a:xfrm>
              <a:off x="10894558" y="4119061"/>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grpSp>
          <p:nvGrpSpPr>
            <p:cNvPr id="13" name="Group 12">
              <a:extLst>
                <a:ext uri="{FF2B5EF4-FFF2-40B4-BE49-F238E27FC236}">
                  <a16:creationId xmlns:a16="http://schemas.microsoft.com/office/drawing/2014/main" id="{537D0242-E9F2-C538-05FE-B57322B8F86E}"/>
                </a:ext>
              </a:extLst>
            </p:cNvPr>
            <p:cNvGrpSpPr/>
            <p:nvPr/>
          </p:nvGrpSpPr>
          <p:grpSpPr>
            <a:xfrm>
              <a:off x="8998253" y="4109114"/>
              <a:ext cx="1051560" cy="1051560"/>
              <a:chOff x="5396451" y="3634947"/>
              <a:chExt cx="1051560" cy="1051560"/>
            </a:xfrm>
          </p:grpSpPr>
          <p:sp>
            <p:nvSpPr>
              <p:cNvPr id="5" name="Oval 4">
                <a:extLst>
                  <a:ext uri="{FF2B5EF4-FFF2-40B4-BE49-F238E27FC236}">
                    <a16:creationId xmlns:a16="http://schemas.microsoft.com/office/drawing/2014/main" id="{C536A98C-27FF-8EC1-1B98-AAC2624A9188}"/>
                  </a:ext>
                </a:extLst>
              </p:cNvPr>
              <p:cNvSpPr/>
              <p:nvPr/>
            </p:nvSpPr>
            <p:spPr>
              <a:xfrm>
                <a:off x="5396451" y="3634947"/>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pic>
            <p:nvPicPr>
              <p:cNvPr id="3" name="Picture 2">
                <a:extLst>
                  <a:ext uri="{FF2B5EF4-FFF2-40B4-BE49-F238E27FC236}">
                    <a16:creationId xmlns:a16="http://schemas.microsoft.com/office/drawing/2014/main" id="{3FA1E7D3-B66F-1F8E-FAA1-4A0044059CCA}"/>
                  </a:ext>
                </a:extLst>
              </p:cNvPr>
              <p:cNvPicPr>
                <a:picLocks noChangeAspect="1"/>
              </p:cNvPicPr>
              <p:nvPr/>
            </p:nvPicPr>
            <p:blipFill>
              <a:blip r:embed="rId3"/>
              <a:srcRect l="17286" b="20097"/>
              <a:stretch>
                <a:fillRect/>
              </a:stretch>
            </p:blipFill>
            <p:spPr>
              <a:xfrm>
                <a:off x="5591879" y="3843896"/>
                <a:ext cx="619081" cy="653557"/>
              </a:xfrm>
              <a:prstGeom prst="rect">
                <a:avLst/>
              </a:prstGeom>
            </p:spPr>
          </p:pic>
        </p:grpSp>
        <p:sp>
          <p:nvSpPr>
            <p:cNvPr id="22" name="TextBox 21">
              <a:extLst>
                <a:ext uri="{FF2B5EF4-FFF2-40B4-BE49-F238E27FC236}">
                  <a16:creationId xmlns:a16="http://schemas.microsoft.com/office/drawing/2014/main" id="{B8885F88-0D89-8842-0A7A-9C4BD6FAB6AD}"/>
                </a:ext>
              </a:extLst>
            </p:cNvPr>
            <p:cNvSpPr txBox="1"/>
            <p:nvPr/>
          </p:nvSpPr>
          <p:spPr>
            <a:xfrm>
              <a:off x="6732670" y="3641678"/>
              <a:ext cx="385042" cy="369332"/>
            </a:xfrm>
            <a:prstGeom prst="rect">
              <a:avLst/>
            </a:prstGeom>
            <a:noFill/>
          </p:spPr>
          <p:txBody>
            <a:bodyPr wrap="none" rtlCol="0">
              <a:spAutoFit/>
            </a:bodyPr>
            <a:lstStyle/>
            <a:p>
              <a:r>
                <a:rPr lang="en-US" dirty="0"/>
                <a:t>b</a:t>
              </a:r>
              <a:r>
                <a:rPr lang="en-US" baseline="-25000" dirty="0"/>
                <a:t>0</a:t>
              </a:r>
            </a:p>
          </p:txBody>
        </p:sp>
        <p:sp>
          <p:nvSpPr>
            <p:cNvPr id="23" name="TextBox 22">
              <a:extLst>
                <a:ext uri="{FF2B5EF4-FFF2-40B4-BE49-F238E27FC236}">
                  <a16:creationId xmlns:a16="http://schemas.microsoft.com/office/drawing/2014/main" id="{82A7410B-4C78-0A90-1AC8-CBB2B8324F94}"/>
                </a:ext>
              </a:extLst>
            </p:cNvPr>
            <p:cNvSpPr txBox="1"/>
            <p:nvPr/>
          </p:nvSpPr>
          <p:spPr>
            <a:xfrm>
              <a:off x="6380100" y="4230810"/>
              <a:ext cx="385042" cy="369332"/>
            </a:xfrm>
            <a:prstGeom prst="rect">
              <a:avLst/>
            </a:prstGeom>
            <a:noFill/>
          </p:spPr>
          <p:txBody>
            <a:bodyPr wrap="none" rtlCol="0">
              <a:spAutoFit/>
            </a:bodyPr>
            <a:lstStyle/>
            <a:p>
              <a:r>
                <a:rPr lang="en-US" dirty="0"/>
                <a:t>b</a:t>
              </a:r>
              <a:r>
                <a:rPr lang="en-US" baseline="-25000" dirty="0"/>
                <a:t>1</a:t>
              </a:r>
            </a:p>
          </p:txBody>
        </p:sp>
        <p:sp>
          <p:nvSpPr>
            <p:cNvPr id="24" name="TextBox 23">
              <a:extLst>
                <a:ext uri="{FF2B5EF4-FFF2-40B4-BE49-F238E27FC236}">
                  <a16:creationId xmlns:a16="http://schemas.microsoft.com/office/drawing/2014/main" id="{C04DA9A6-9A11-DB2E-C7A9-A495B675857A}"/>
                </a:ext>
              </a:extLst>
            </p:cNvPr>
            <p:cNvSpPr txBox="1"/>
            <p:nvPr/>
          </p:nvSpPr>
          <p:spPr>
            <a:xfrm>
              <a:off x="6803183" y="5213450"/>
              <a:ext cx="385042" cy="369332"/>
            </a:xfrm>
            <a:prstGeom prst="rect">
              <a:avLst/>
            </a:prstGeom>
            <a:noFill/>
          </p:spPr>
          <p:txBody>
            <a:bodyPr wrap="none" rtlCol="0">
              <a:spAutoFit/>
            </a:bodyPr>
            <a:lstStyle/>
            <a:p>
              <a:r>
                <a:rPr lang="en-US" dirty="0"/>
                <a:t>b</a:t>
              </a:r>
              <a:r>
                <a:rPr lang="en-US" baseline="-25000" dirty="0"/>
                <a:t>2</a:t>
              </a:r>
            </a:p>
          </p:txBody>
        </p:sp>
      </p:grpSp>
    </p:spTree>
    <p:extLst>
      <p:ext uri="{BB962C8B-B14F-4D97-AF65-F5344CB8AC3E}">
        <p14:creationId xmlns:p14="http://schemas.microsoft.com/office/powerpoint/2010/main" val="363792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7FE76C-9410-A79E-9754-A52C49C4B76B}"/>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2BA4A6A1-FBCD-86EA-E3A0-CBB9308D077A}"/>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416B3721-4E20-BDA2-48D9-29D4119ED3B7}"/>
              </a:ext>
            </a:extLst>
          </p:cNvPr>
          <p:cNvSpPr txBox="1"/>
          <p:nvPr/>
        </p:nvSpPr>
        <p:spPr>
          <a:xfrm>
            <a:off x="86299" y="664576"/>
            <a:ext cx="11837160" cy="584775"/>
          </a:xfrm>
          <a:prstGeom prst="rect">
            <a:avLst/>
          </a:prstGeom>
          <a:noFill/>
        </p:spPr>
        <p:txBody>
          <a:bodyPr wrap="square" rtlCol="0">
            <a:spAutoFit/>
          </a:bodyPr>
          <a:lstStyle/>
          <a:p>
            <a:r>
              <a:rPr lang="en-US" sz="3200" b="1" dirty="0"/>
              <a:t>Logical OR Neural Circuit</a:t>
            </a:r>
            <a:endParaRPr lang="en-US" sz="2200" b="1" dirty="0"/>
          </a:p>
        </p:txBody>
      </p:sp>
      <p:grpSp>
        <p:nvGrpSpPr>
          <p:cNvPr id="70" name="Group 69">
            <a:extLst>
              <a:ext uri="{FF2B5EF4-FFF2-40B4-BE49-F238E27FC236}">
                <a16:creationId xmlns:a16="http://schemas.microsoft.com/office/drawing/2014/main" id="{71600C1F-0EC2-03A2-FF50-726E9692A787}"/>
              </a:ext>
            </a:extLst>
          </p:cNvPr>
          <p:cNvGrpSpPr/>
          <p:nvPr/>
        </p:nvGrpSpPr>
        <p:grpSpPr>
          <a:xfrm>
            <a:off x="197860" y="1259101"/>
            <a:ext cx="5218028" cy="2922524"/>
            <a:chOff x="2238198" y="1196380"/>
            <a:chExt cx="5218028" cy="2922524"/>
          </a:xfrm>
        </p:grpSpPr>
        <p:cxnSp>
          <p:nvCxnSpPr>
            <p:cNvPr id="18" name="Straight Arrow Connector 17">
              <a:extLst>
                <a:ext uri="{FF2B5EF4-FFF2-40B4-BE49-F238E27FC236}">
                  <a16:creationId xmlns:a16="http://schemas.microsoft.com/office/drawing/2014/main" id="{8E00CFAF-D0E6-5F97-98FA-0B5FDA07ECAD}"/>
                </a:ext>
              </a:extLst>
            </p:cNvPr>
            <p:cNvCxnSpPr>
              <a:cxnSpLocks/>
              <a:stCxn id="9" idx="6"/>
              <a:endCxn id="6" idx="2"/>
            </p:cNvCxnSpPr>
            <p:nvPr/>
          </p:nvCxnSpPr>
          <p:spPr>
            <a:xfrm flipV="1">
              <a:off x="3152598" y="1653580"/>
              <a:ext cx="752821" cy="2008124"/>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29D98135-31A5-91F3-1116-C1085D9D396A}"/>
                </a:ext>
              </a:extLst>
            </p:cNvPr>
            <p:cNvGrpSpPr/>
            <p:nvPr/>
          </p:nvGrpSpPr>
          <p:grpSpPr>
            <a:xfrm>
              <a:off x="2238198" y="1196380"/>
              <a:ext cx="5218028" cy="2922524"/>
              <a:chOff x="165152" y="1249351"/>
              <a:chExt cx="5218028" cy="2922524"/>
            </a:xfrm>
          </p:grpSpPr>
          <p:sp>
            <p:nvSpPr>
              <p:cNvPr id="6" name="Oval 5">
                <a:extLst>
                  <a:ext uri="{FF2B5EF4-FFF2-40B4-BE49-F238E27FC236}">
                    <a16:creationId xmlns:a16="http://schemas.microsoft.com/office/drawing/2014/main" id="{F1FB6E8D-5D36-20FD-89D7-BFC3F0EB53CA}"/>
                  </a:ext>
                </a:extLst>
              </p:cNvPr>
              <p:cNvSpPr/>
              <p:nvPr/>
            </p:nvSpPr>
            <p:spPr>
              <a:xfrm>
                <a:off x="1832373"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z</a:t>
                </a:r>
              </a:p>
            </p:txBody>
          </p:sp>
          <p:sp>
            <p:nvSpPr>
              <p:cNvPr id="7" name="Oval 6">
                <a:extLst>
                  <a:ext uri="{FF2B5EF4-FFF2-40B4-BE49-F238E27FC236}">
                    <a16:creationId xmlns:a16="http://schemas.microsoft.com/office/drawing/2014/main" id="{4582F0CB-D6CF-67CF-DB31-2FF8156E8C58}"/>
                  </a:ext>
                </a:extLst>
              </p:cNvPr>
              <p:cNvSpPr/>
              <p:nvPr/>
            </p:nvSpPr>
            <p:spPr>
              <a:xfrm>
                <a:off x="185622" y="2253413"/>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p>
            </p:txBody>
          </p:sp>
          <p:sp>
            <p:nvSpPr>
              <p:cNvPr id="8" name="Oval 7">
                <a:extLst>
                  <a:ext uri="{FF2B5EF4-FFF2-40B4-BE49-F238E27FC236}">
                    <a16:creationId xmlns:a16="http://schemas.microsoft.com/office/drawing/2014/main" id="{E4676AB5-301B-7B88-DEA6-F9C934692125}"/>
                  </a:ext>
                </a:extLst>
              </p:cNvPr>
              <p:cNvSpPr/>
              <p:nvPr/>
            </p:nvSpPr>
            <p:spPr>
              <a:xfrm>
                <a:off x="202577"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0</a:t>
                </a:r>
                <a:r>
                  <a:rPr lang="en-US" sz="2400" dirty="0">
                    <a:solidFill>
                      <a:schemeClr val="bg1"/>
                    </a:solidFill>
                  </a:rPr>
                  <a:t>=1</a:t>
                </a:r>
              </a:p>
            </p:txBody>
          </p:sp>
          <p:sp>
            <p:nvSpPr>
              <p:cNvPr id="9" name="Oval 8">
                <a:extLst>
                  <a:ext uri="{FF2B5EF4-FFF2-40B4-BE49-F238E27FC236}">
                    <a16:creationId xmlns:a16="http://schemas.microsoft.com/office/drawing/2014/main" id="{8B905971-C81A-AF58-1DCC-E1372DB0CF8A}"/>
                  </a:ext>
                </a:extLst>
              </p:cNvPr>
              <p:cNvSpPr/>
              <p:nvPr/>
            </p:nvSpPr>
            <p:spPr>
              <a:xfrm>
                <a:off x="165152" y="3257475"/>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2</a:t>
                </a:r>
              </a:p>
            </p:txBody>
          </p:sp>
          <p:cxnSp>
            <p:nvCxnSpPr>
              <p:cNvPr id="12" name="Straight Arrow Connector 11">
                <a:extLst>
                  <a:ext uri="{FF2B5EF4-FFF2-40B4-BE49-F238E27FC236}">
                    <a16:creationId xmlns:a16="http://schemas.microsoft.com/office/drawing/2014/main" id="{BFDF5108-B999-C767-C688-C8933C779728}"/>
                  </a:ext>
                </a:extLst>
              </p:cNvPr>
              <p:cNvCxnSpPr>
                <a:cxnSpLocks/>
                <a:stCxn id="8" idx="6"/>
                <a:endCxn id="6" idx="2"/>
              </p:cNvCxnSpPr>
              <p:nvPr/>
            </p:nvCxnSpPr>
            <p:spPr>
              <a:xfrm>
                <a:off x="1116977" y="1706551"/>
                <a:ext cx="715396" cy="0"/>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54449E3-32B0-D4CB-61F3-EBDD22D9C376}"/>
                  </a:ext>
                </a:extLst>
              </p:cNvPr>
              <p:cNvCxnSpPr>
                <a:cxnSpLocks/>
                <a:stCxn id="7" idx="6"/>
                <a:endCxn id="6" idx="2"/>
              </p:cNvCxnSpPr>
              <p:nvPr/>
            </p:nvCxnSpPr>
            <p:spPr>
              <a:xfrm flipV="1">
                <a:off x="1100022" y="1706551"/>
                <a:ext cx="732351" cy="1004062"/>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DE5A55EA-0D93-E0A6-1BDD-8A65CFC18AC0}"/>
                  </a:ext>
                </a:extLst>
              </p:cNvPr>
              <p:cNvCxnSpPr>
                <a:cxnSpLocks/>
                <a:stCxn id="6" idx="6"/>
                <a:endCxn id="5" idx="2"/>
              </p:cNvCxnSpPr>
              <p:nvPr/>
            </p:nvCxnSpPr>
            <p:spPr>
              <a:xfrm>
                <a:off x="2746773" y="1706551"/>
                <a:ext cx="49032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FC08001-C731-8943-57AF-225477A7CED5}"/>
                  </a:ext>
                </a:extLst>
              </p:cNvPr>
              <p:cNvCxnSpPr>
                <a:cxnSpLocks/>
                <a:stCxn id="5" idx="6"/>
                <a:endCxn id="28" idx="2"/>
              </p:cNvCxnSpPr>
              <p:nvPr/>
            </p:nvCxnSpPr>
            <p:spPr>
              <a:xfrm>
                <a:off x="4151494" y="1706551"/>
                <a:ext cx="317286"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D31B1610-3AB1-7923-5D52-E544EF6A8BCC}"/>
                  </a:ext>
                </a:extLst>
              </p:cNvPr>
              <p:cNvSpPr/>
              <p:nvPr/>
            </p:nvSpPr>
            <p:spPr>
              <a:xfrm>
                <a:off x="4468780"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grpSp>
            <p:nvGrpSpPr>
              <p:cNvPr id="13" name="Group 12">
                <a:extLst>
                  <a:ext uri="{FF2B5EF4-FFF2-40B4-BE49-F238E27FC236}">
                    <a16:creationId xmlns:a16="http://schemas.microsoft.com/office/drawing/2014/main" id="{EF95D9F2-A1A3-3551-3B20-26C44DF0D839}"/>
                  </a:ext>
                </a:extLst>
              </p:cNvPr>
              <p:cNvGrpSpPr/>
              <p:nvPr/>
            </p:nvGrpSpPr>
            <p:grpSpPr>
              <a:xfrm>
                <a:off x="3237094" y="1249351"/>
                <a:ext cx="914400" cy="914400"/>
                <a:chOff x="5396451" y="3634947"/>
                <a:chExt cx="1051560" cy="1051560"/>
              </a:xfrm>
            </p:grpSpPr>
            <p:sp>
              <p:nvSpPr>
                <p:cNvPr id="5" name="Oval 4">
                  <a:extLst>
                    <a:ext uri="{FF2B5EF4-FFF2-40B4-BE49-F238E27FC236}">
                      <a16:creationId xmlns:a16="http://schemas.microsoft.com/office/drawing/2014/main" id="{30F7225E-614F-4DB3-1C26-DA742F7FEED6}"/>
                    </a:ext>
                  </a:extLst>
                </p:cNvPr>
                <p:cNvSpPr/>
                <p:nvPr/>
              </p:nvSpPr>
              <p:spPr>
                <a:xfrm>
                  <a:off x="5396451" y="3634947"/>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pic>
              <p:nvPicPr>
                <p:cNvPr id="3" name="Picture 2">
                  <a:extLst>
                    <a:ext uri="{FF2B5EF4-FFF2-40B4-BE49-F238E27FC236}">
                      <a16:creationId xmlns:a16="http://schemas.microsoft.com/office/drawing/2014/main" id="{46E263C8-72B7-3B58-502B-BD01FBA57EF0}"/>
                    </a:ext>
                  </a:extLst>
                </p:cNvPr>
                <p:cNvPicPr>
                  <a:picLocks noChangeAspect="1"/>
                </p:cNvPicPr>
                <p:nvPr/>
              </p:nvPicPr>
              <p:blipFill>
                <a:blip r:embed="rId3"/>
                <a:srcRect l="17286" b="20097"/>
                <a:stretch>
                  <a:fillRect/>
                </a:stretch>
              </p:blipFill>
              <p:spPr>
                <a:xfrm>
                  <a:off x="5591879" y="3843896"/>
                  <a:ext cx="619081" cy="653557"/>
                </a:xfrm>
                <a:prstGeom prst="rect">
                  <a:avLst/>
                </a:prstGeom>
              </p:spPr>
            </p:pic>
          </p:grpSp>
          <p:sp>
            <p:nvSpPr>
              <p:cNvPr id="22" name="TextBox 21">
                <a:extLst>
                  <a:ext uri="{FF2B5EF4-FFF2-40B4-BE49-F238E27FC236}">
                    <a16:creationId xmlns:a16="http://schemas.microsoft.com/office/drawing/2014/main" id="{871D9004-A458-BF9C-9616-476A37F0389E}"/>
                  </a:ext>
                </a:extLst>
              </p:cNvPr>
              <p:cNvSpPr txBox="1"/>
              <p:nvPr/>
            </p:nvSpPr>
            <p:spPr>
              <a:xfrm>
                <a:off x="1227561" y="1343971"/>
                <a:ext cx="408845" cy="369332"/>
              </a:xfrm>
              <a:prstGeom prst="rect">
                <a:avLst/>
              </a:prstGeom>
              <a:noFill/>
            </p:spPr>
            <p:txBody>
              <a:bodyPr wrap="square" rtlCol="0">
                <a:spAutoFit/>
              </a:bodyPr>
              <a:lstStyle/>
              <a:p>
                <a:r>
                  <a:rPr lang="en-US" dirty="0"/>
                  <a:t>b</a:t>
                </a:r>
                <a:r>
                  <a:rPr lang="en-US" baseline="-25000" dirty="0"/>
                  <a:t>0</a:t>
                </a:r>
              </a:p>
            </p:txBody>
          </p:sp>
          <p:sp>
            <p:nvSpPr>
              <p:cNvPr id="23" name="TextBox 22">
                <a:extLst>
                  <a:ext uri="{FF2B5EF4-FFF2-40B4-BE49-F238E27FC236}">
                    <a16:creationId xmlns:a16="http://schemas.microsoft.com/office/drawing/2014/main" id="{180FADB1-DA27-E2B4-5C60-B5572B6B0111}"/>
                  </a:ext>
                </a:extLst>
              </p:cNvPr>
              <p:cNvSpPr txBox="1"/>
              <p:nvPr/>
            </p:nvSpPr>
            <p:spPr>
              <a:xfrm>
                <a:off x="992633" y="2085261"/>
                <a:ext cx="614780" cy="369332"/>
              </a:xfrm>
              <a:prstGeom prst="rect">
                <a:avLst/>
              </a:prstGeom>
              <a:noFill/>
            </p:spPr>
            <p:txBody>
              <a:bodyPr wrap="square" rtlCol="0">
                <a:spAutoFit/>
              </a:bodyPr>
              <a:lstStyle/>
              <a:p>
                <a:r>
                  <a:rPr lang="en-US" dirty="0"/>
                  <a:t>b</a:t>
                </a:r>
                <a:r>
                  <a:rPr lang="en-US" baseline="-25000" dirty="0"/>
                  <a:t>1</a:t>
                </a:r>
              </a:p>
            </p:txBody>
          </p:sp>
          <p:sp>
            <p:nvSpPr>
              <p:cNvPr id="24" name="TextBox 23">
                <a:extLst>
                  <a:ext uri="{FF2B5EF4-FFF2-40B4-BE49-F238E27FC236}">
                    <a16:creationId xmlns:a16="http://schemas.microsoft.com/office/drawing/2014/main" id="{BE1AA62D-B9DC-0A3E-ACF6-90CB3D6088C8}"/>
                  </a:ext>
                </a:extLst>
              </p:cNvPr>
              <p:cNvSpPr txBox="1"/>
              <p:nvPr/>
            </p:nvSpPr>
            <p:spPr>
              <a:xfrm>
                <a:off x="815459" y="3071912"/>
                <a:ext cx="614780" cy="369332"/>
              </a:xfrm>
              <a:prstGeom prst="rect">
                <a:avLst/>
              </a:prstGeom>
              <a:noFill/>
            </p:spPr>
            <p:txBody>
              <a:bodyPr wrap="square" rtlCol="0">
                <a:spAutoFit/>
              </a:bodyPr>
              <a:lstStyle/>
              <a:p>
                <a:r>
                  <a:rPr lang="en-US" dirty="0"/>
                  <a:t>b</a:t>
                </a:r>
                <a:r>
                  <a:rPr lang="en-US" baseline="-25000" dirty="0"/>
                  <a:t>2</a:t>
                </a:r>
              </a:p>
            </p:txBody>
          </p:sp>
        </p:grpSp>
      </p:grpSp>
      <p:graphicFrame>
        <p:nvGraphicFramePr>
          <p:cNvPr id="38" name="Table 37">
            <a:extLst>
              <a:ext uri="{FF2B5EF4-FFF2-40B4-BE49-F238E27FC236}">
                <a16:creationId xmlns:a16="http://schemas.microsoft.com/office/drawing/2014/main" id="{2BFDC448-08C5-6412-8C45-FEF791C6217E}"/>
              </a:ext>
            </a:extLst>
          </p:cNvPr>
          <p:cNvGraphicFramePr>
            <a:graphicFrameLocks noGrp="1"/>
          </p:cNvGraphicFramePr>
          <p:nvPr>
            <p:extLst>
              <p:ext uri="{D42A27DB-BD31-4B8C-83A1-F6EECF244321}">
                <p14:modId xmlns:p14="http://schemas.microsoft.com/office/powerpoint/2010/main" val="3943705020"/>
              </p:ext>
            </p:extLst>
          </p:nvPr>
        </p:nvGraphicFramePr>
        <p:xfrm>
          <a:off x="2047130" y="3615660"/>
          <a:ext cx="3221650" cy="1981200"/>
        </p:xfrm>
        <a:graphic>
          <a:graphicData uri="http://schemas.openxmlformats.org/drawingml/2006/table">
            <a:tbl>
              <a:tblPr firstRow="1" bandRow="1">
                <a:tableStyleId>{5C22544A-7EE6-4342-B048-85BDC9FD1C3A}</a:tableStyleId>
              </a:tblPr>
              <a:tblGrid>
                <a:gridCol w="644330">
                  <a:extLst>
                    <a:ext uri="{9D8B030D-6E8A-4147-A177-3AD203B41FA5}">
                      <a16:colId xmlns:a16="http://schemas.microsoft.com/office/drawing/2014/main" val="671212880"/>
                    </a:ext>
                  </a:extLst>
                </a:gridCol>
                <a:gridCol w="644330">
                  <a:extLst>
                    <a:ext uri="{9D8B030D-6E8A-4147-A177-3AD203B41FA5}">
                      <a16:colId xmlns:a16="http://schemas.microsoft.com/office/drawing/2014/main" val="4070632186"/>
                    </a:ext>
                  </a:extLst>
                </a:gridCol>
                <a:gridCol w="644330">
                  <a:extLst>
                    <a:ext uri="{9D8B030D-6E8A-4147-A177-3AD203B41FA5}">
                      <a16:colId xmlns:a16="http://schemas.microsoft.com/office/drawing/2014/main" val="3772922976"/>
                    </a:ext>
                  </a:extLst>
                </a:gridCol>
                <a:gridCol w="644330">
                  <a:extLst>
                    <a:ext uri="{9D8B030D-6E8A-4147-A177-3AD203B41FA5}">
                      <a16:colId xmlns:a16="http://schemas.microsoft.com/office/drawing/2014/main" val="1420174902"/>
                    </a:ext>
                  </a:extLst>
                </a:gridCol>
                <a:gridCol w="644330">
                  <a:extLst>
                    <a:ext uri="{9D8B030D-6E8A-4147-A177-3AD203B41FA5}">
                      <a16:colId xmlns:a16="http://schemas.microsoft.com/office/drawing/2014/main" val="1250136169"/>
                    </a:ext>
                  </a:extLst>
                </a:gridCol>
              </a:tblGrid>
              <a:tr h="237144">
                <a:tc>
                  <a:txBody>
                    <a:bodyPr/>
                    <a:lstStyle/>
                    <a:p>
                      <a:pPr algn="ctr"/>
                      <a:r>
                        <a:rPr lang="en-US" sz="2000" dirty="0"/>
                        <a:t>x0</a:t>
                      </a:r>
                    </a:p>
                  </a:txBody>
                  <a:tcPr anchor="ctr"/>
                </a:tc>
                <a:tc>
                  <a:txBody>
                    <a:bodyPr/>
                    <a:lstStyle/>
                    <a:p>
                      <a:pPr algn="ctr"/>
                      <a:r>
                        <a:rPr lang="en-US" sz="2000" dirty="0"/>
                        <a:t>x1</a:t>
                      </a:r>
                    </a:p>
                  </a:txBody>
                  <a:tcPr anchor="ctr"/>
                </a:tc>
                <a:tc>
                  <a:txBody>
                    <a:bodyPr/>
                    <a:lstStyle/>
                    <a:p>
                      <a:pPr algn="ctr"/>
                      <a:r>
                        <a:rPr lang="en-US" sz="2000" dirty="0"/>
                        <a:t>x2</a:t>
                      </a:r>
                    </a:p>
                  </a:txBody>
                  <a:tcPr anchor="ctr"/>
                </a:tc>
                <a:tc>
                  <a:txBody>
                    <a:bodyPr/>
                    <a:lstStyle/>
                    <a:p>
                      <a:pPr algn="ctr"/>
                      <a:r>
                        <a:rPr lang="en-US" sz="2000" dirty="0"/>
                        <a:t>y</a:t>
                      </a:r>
                    </a:p>
                  </a:txBody>
                  <a:tcPr anchor="ctr"/>
                </a:tc>
                <a:tc>
                  <a:txBody>
                    <a:bodyPr/>
                    <a:lstStyle/>
                    <a:p>
                      <a:pPr algn="ctr"/>
                      <a:r>
                        <a:rPr lang="en-US" sz="2000" dirty="0"/>
                        <a:t>o</a:t>
                      </a:r>
                    </a:p>
                  </a:txBody>
                  <a:tcPr anchor="ctr"/>
                </a:tc>
                <a:extLst>
                  <a:ext uri="{0D108BD9-81ED-4DB2-BD59-A6C34878D82A}">
                    <a16:rowId xmlns:a16="http://schemas.microsoft.com/office/drawing/2014/main" val="1592172719"/>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.018</a:t>
                      </a:r>
                    </a:p>
                  </a:txBody>
                  <a:tcPr anchor="ctr"/>
                </a:tc>
                <a:extLst>
                  <a:ext uri="{0D108BD9-81ED-4DB2-BD59-A6C34878D82A}">
                    <a16:rowId xmlns:a16="http://schemas.microsoft.com/office/drawing/2014/main" val="4131369601"/>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.998</a:t>
                      </a:r>
                    </a:p>
                  </a:txBody>
                  <a:tcPr anchor="ctr"/>
                </a:tc>
                <a:extLst>
                  <a:ext uri="{0D108BD9-81ED-4DB2-BD59-A6C34878D82A}">
                    <a16:rowId xmlns:a16="http://schemas.microsoft.com/office/drawing/2014/main" val="2503293718"/>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.998</a:t>
                      </a:r>
                    </a:p>
                  </a:txBody>
                  <a:tcPr anchor="ctr"/>
                </a:tc>
                <a:extLst>
                  <a:ext uri="{0D108BD9-81ED-4DB2-BD59-A6C34878D82A}">
                    <a16:rowId xmlns:a16="http://schemas.microsoft.com/office/drawing/2014/main" val="1600177746"/>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.999</a:t>
                      </a:r>
                    </a:p>
                  </a:txBody>
                  <a:tcPr anchor="ctr"/>
                </a:tc>
                <a:extLst>
                  <a:ext uri="{0D108BD9-81ED-4DB2-BD59-A6C34878D82A}">
                    <a16:rowId xmlns:a16="http://schemas.microsoft.com/office/drawing/2014/main" val="1081035024"/>
                  </a:ext>
                </a:extLst>
              </a:tr>
            </a:tbl>
          </a:graphicData>
        </a:graphic>
      </p:graphicFrame>
      <p:graphicFrame>
        <p:nvGraphicFramePr>
          <p:cNvPr id="40" name="Table 39">
            <a:extLst>
              <a:ext uri="{FF2B5EF4-FFF2-40B4-BE49-F238E27FC236}">
                <a16:creationId xmlns:a16="http://schemas.microsoft.com/office/drawing/2014/main" id="{C75F1860-DF64-BB37-B891-75957C2A09C2}"/>
              </a:ext>
            </a:extLst>
          </p:cNvPr>
          <p:cNvGraphicFramePr>
            <a:graphicFrameLocks noGrp="1"/>
          </p:cNvGraphicFramePr>
          <p:nvPr>
            <p:extLst>
              <p:ext uri="{D42A27DB-BD31-4B8C-83A1-F6EECF244321}">
                <p14:modId xmlns:p14="http://schemas.microsoft.com/office/powerpoint/2010/main" val="2397083676"/>
              </p:ext>
            </p:extLst>
          </p:nvPr>
        </p:nvGraphicFramePr>
        <p:xfrm>
          <a:off x="6158992" y="1350541"/>
          <a:ext cx="5668370" cy="4401078"/>
        </p:xfrm>
        <a:graphic>
          <a:graphicData uri="http://schemas.openxmlformats.org/drawingml/2006/table">
            <a:tbl>
              <a:tblPr firstRow="1" bandRow="1">
                <a:tableStyleId>{5C22544A-7EE6-4342-B048-85BDC9FD1C3A}</a:tableStyleId>
              </a:tblPr>
              <a:tblGrid>
                <a:gridCol w="1822690">
                  <a:extLst>
                    <a:ext uri="{9D8B030D-6E8A-4147-A177-3AD203B41FA5}">
                      <a16:colId xmlns:a16="http://schemas.microsoft.com/office/drawing/2014/main" val="315405830"/>
                    </a:ext>
                  </a:extLst>
                </a:gridCol>
                <a:gridCol w="1304445">
                  <a:extLst>
                    <a:ext uri="{9D8B030D-6E8A-4147-A177-3AD203B41FA5}">
                      <a16:colId xmlns:a16="http://schemas.microsoft.com/office/drawing/2014/main" val="2379444623"/>
                    </a:ext>
                  </a:extLst>
                </a:gridCol>
                <a:gridCol w="1124142">
                  <a:extLst>
                    <a:ext uri="{9D8B030D-6E8A-4147-A177-3AD203B41FA5}">
                      <a16:colId xmlns:a16="http://schemas.microsoft.com/office/drawing/2014/main" val="296770033"/>
                    </a:ext>
                  </a:extLst>
                </a:gridCol>
                <a:gridCol w="1417093">
                  <a:extLst>
                    <a:ext uri="{9D8B030D-6E8A-4147-A177-3AD203B41FA5}">
                      <a16:colId xmlns:a16="http://schemas.microsoft.com/office/drawing/2014/main" val="874887623"/>
                    </a:ext>
                  </a:extLst>
                </a:gridCol>
              </a:tblGrid>
              <a:tr h="733513">
                <a:tc>
                  <a:txBody>
                    <a:bodyPr/>
                    <a:lstStyle/>
                    <a:p>
                      <a:pPr algn="ctr"/>
                      <a:r>
                        <a:rPr lang="en-US" sz="2800" dirty="0"/>
                        <a:t>Neuron</a:t>
                      </a:r>
                    </a:p>
                  </a:txBody>
                  <a:tcPr anchor="ctr"/>
                </a:tc>
                <a:tc>
                  <a:txBody>
                    <a:bodyPr/>
                    <a:lstStyle/>
                    <a:p>
                      <a:pPr algn="ctr"/>
                      <a:r>
                        <a:rPr lang="en-US" sz="2800" dirty="0"/>
                        <a:t>b</a:t>
                      </a:r>
                    </a:p>
                  </a:txBody>
                  <a:tcPr anchor="ctr"/>
                </a:tc>
                <a:tc>
                  <a:txBody>
                    <a:bodyPr/>
                    <a:lstStyle/>
                    <a:p>
                      <a:pPr algn="ctr"/>
                      <a:r>
                        <a:rPr lang="en-US" sz="2800" dirty="0"/>
                        <a:t>x</a:t>
                      </a:r>
                    </a:p>
                  </a:txBody>
                  <a:tcPr anchor="ctr"/>
                </a:tc>
                <a:tc>
                  <a:txBody>
                    <a:bodyPr/>
                    <a:lstStyle/>
                    <a:p>
                      <a:pPr algn="ctr"/>
                      <a:r>
                        <a:rPr lang="en-US" sz="2800" b="1" dirty="0"/>
                        <a:t>x*b</a:t>
                      </a:r>
                    </a:p>
                  </a:txBody>
                  <a:tcPr anchor="ctr"/>
                </a:tc>
                <a:extLst>
                  <a:ext uri="{0D108BD9-81ED-4DB2-BD59-A6C34878D82A}">
                    <a16:rowId xmlns:a16="http://schemas.microsoft.com/office/drawing/2014/main" val="2018623730"/>
                  </a:ext>
                </a:extLst>
              </a:tr>
              <a:tr h="733513">
                <a:tc>
                  <a:txBody>
                    <a:bodyPr/>
                    <a:lstStyle/>
                    <a:p>
                      <a:pPr algn="ctr"/>
                      <a:r>
                        <a:rPr lang="en-US" sz="2400" dirty="0"/>
                        <a:t>x</a:t>
                      </a:r>
                      <a:r>
                        <a:rPr lang="en-US" sz="2400" baseline="-25000" dirty="0"/>
                        <a:t>0</a:t>
                      </a:r>
                      <a:r>
                        <a:rPr lang="en-US" sz="2400" dirty="0"/>
                        <a:t> </a:t>
                      </a:r>
                    </a:p>
                  </a:txBody>
                  <a:tcPr anchor="ctr"/>
                </a:tc>
                <a:tc>
                  <a:txBody>
                    <a:bodyPr/>
                    <a:lstStyle/>
                    <a:p>
                      <a:pPr algn="ctr"/>
                      <a:r>
                        <a:rPr lang="en-US" sz="2400" dirty="0"/>
                        <a:t>-4</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-4</a:t>
                      </a:r>
                    </a:p>
                  </a:txBody>
                  <a:tcPr anchor="ctr"/>
                </a:tc>
                <a:extLst>
                  <a:ext uri="{0D108BD9-81ED-4DB2-BD59-A6C34878D82A}">
                    <a16:rowId xmlns:a16="http://schemas.microsoft.com/office/drawing/2014/main" val="2994571314"/>
                  </a:ext>
                </a:extLst>
              </a:tr>
              <a:tr h="733513">
                <a:tc>
                  <a:txBody>
                    <a:bodyPr/>
                    <a:lstStyle/>
                    <a:p>
                      <a:pPr algn="ctr"/>
                      <a:r>
                        <a:rPr lang="en-US" sz="2400" dirty="0"/>
                        <a:t>x</a:t>
                      </a:r>
                      <a:r>
                        <a:rPr lang="en-US" sz="2400" baseline="-25000" dirty="0"/>
                        <a:t>1</a:t>
                      </a:r>
                    </a:p>
                  </a:txBody>
                  <a:tcPr anchor="ctr"/>
                </a:tc>
                <a:tc>
                  <a:txBody>
                    <a:bodyPr/>
                    <a:lstStyle/>
                    <a:p>
                      <a:pPr algn="ctr"/>
                      <a:r>
                        <a:rPr lang="en-US" sz="2400" dirty="0"/>
                        <a:t>10</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10</a:t>
                      </a:r>
                    </a:p>
                  </a:txBody>
                  <a:tcPr anchor="ctr"/>
                </a:tc>
                <a:extLst>
                  <a:ext uri="{0D108BD9-81ED-4DB2-BD59-A6C34878D82A}">
                    <a16:rowId xmlns:a16="http://schemas.microsoft.com/office/drawing/2014/main" val="3780533084"/>
                  </a:ext>
                </a:extLst>
              </a:tr>
              <a:tr h="733513">
                <a:tc>
                  <a:txBody>
                    <a:bodyPr/>
                    <a:lstStyle/>
                    <a:p>
                      <a:pPr algn="ctr"/>
                      <a:r>
                        <a:rPr lang="en-US" sz="2400" dirty="0"/>
                        <a:t>x</a:t>
                      </a:r>
                      <a:r>
                        <a:rPr lang="en-US" sz="2400" baseline="-25000" dirty="0"/>
                        <a:t>2</a:t>
                      </a:r>
                    </a:p>
                  </a:txBody>
                  <a:tcPr anchor="ctr"/>
                </a:tc>
                <a:tc>
                  <a:txBody>
                    <a:bodyPr/>
                    <a:lstStyle/>
                    <a:p>
                      <a:pPr algn="ctr"/>
                      <a:r>
                        <a:rPr lang="en-US" sz="2400" dirty="0"/>
                        <a:t>10</a:t>
                      </a:r>
                    </a:p>
                  </a:txBody>
                  <a:tcPr anchor="ctr"/>
                </a:tc>
                <a:tc>
                  <a:txBody>
                    <a:bodyPr/>
                    <a:lstStyle/>
                    <a:p>
                      <a:pPr algn="ctr"/>
                      <a:r>
                        <a:rPr lang="en-US" sz="2400" dirty="0"/>
                        <a:t>0</a:t>
                      </a:r>
                    </a:p>
                  </a:txBody>
                  <a:tcPr anchor="ctr">
                    <a:solidFill>
                      <a:srgbClr val="FF7E79"/>
                    </a:solidFill>
                  </a:tcPr>
                </a:tc>
                <a:tc>
                  <a:txBody>
                    <a:bodyPr/>
                    <a:lstStyle/>
                    <a:p>
                      <a:pPr algn="ctr"/>
                      <a:r>
                        <a:rPr lang="en-US" sz="2400" b="1" dirty="0"/>
                        <a:t>0</a:t>
                      </a:r>
                    </a:p>
                  </a:txBody>
                  <a:tcPr anchor="ctr"/>
                </a:tc>
                <a:extLst>
                  <a:ext uri="{0D108BD9-81ED-4DB2-BD59-A6C34878D82A}">
                    <a16:rowId xmlns:a16="http://schemas.microsoft.com/office/drawing/2014/main" val="2183530068"/>
                  </a:ext>
                </a:extLst>
              </a:tr>
              <a:tr h="733513">
                <a:tc>
                  <a:txBody>
                    <a:bodyPr/>
                    <a:lstStyle/>
                    <a:p>
                      <a:pPr algn="ctr"/>
                      <a:r>
                        <a:rPr lang="en-US" sz="2400" dirty="0"/>
                        <a:t>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6</a:t>
                      </a:r>
                    </a:p>
                  </a:txBody>
                  <a:tcPr anchor="ctr"/>
                </a:tc>
                <a:extLst>
                  <a:ext uri="{0D108BD9-81ED-4DB2-BD59-A6C34878D82A}">
                    <a16:rowId xmlns:a16="http://schemas.microsoft.com/office/drawing/2014/main" val="112304270"/>
                  </a:ext>
                </a:extLst>
              </a:tr>
              <a:tr h="733513">
                <a:tc>
                  <a:txBody>
                    <a:bodyPr/>
                    <a:lstStyle/>
                    <a:p>
                      <a:pPr algn="ctr"/>
                      <a:r>
                        <a:rPr lang="en-US" sz="2400" dirty="0"/>
                        <a:t>y=sigmoid(z)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0.998</a:t>
                      </a:r>
                    </a:p>
                  </a:txBody>
                  <a:tcPr anchor="ctr"/>
                </a:tc>
                <a:extLst>
                  <a:ext uri="{0D108BD9-81ED-4DB2-BD59-A6C34878D82A}">
                    <a16:rowId xmlns:a16="http://schemas.microsoft.com/office/drawing/2014/main" val="2199432465"/>
                  </a:ext>
                </a:extLst>
              </a:tr>
            </a:tbl>
          </a:graphicData>
        </a:graphic>
      </p:graphicFrame>
      <p:graphicFrame>
        <p:nvGraphicFramePr>
          <p:cNvPr id="47" name="Table 46">
            <a:extLst>
              <a:ext uri="{FF2B5EF4-FFF2-40B4-BE49-F238E27FC236}">
                <a16:creationId xmlns:a16="http://schemas.microsoft.com/office/drawing/2014/main" id="{61A51C22-AB85-93B9-0ECB-C82B1E64EF28}"/>
              </a:ext>
            </a:extLst>
          </p:cNvPr>
          <p:cNvGraphicFramePr>
            <a:graphicFrameLocks noGrp="1"/>
          </p:cNvGraphicFramePr>
          <p:nvPr>
            <p:extLst>
              <p:ext uri="{D42A27DB-BD31-4B8C-83A1-F6EECF244321}">
                <p14:modId xmlns:p14="http://schemas.microsoft.com/office/powerpoint/2010/main" val="2293805777"/>
              </p:ext>
            </p:extLst>
          </p:nvPr>
        </p:nvGraphicFramePr>
        <p:xfrm>
          <a:off x="2064670" y="2630701"/>
          <a:ext cx="1924035" cy="792480"/>
        </p:xfrm>
        <a:graphic>
          <a:graphicData uri="http://schemas.openxmlformats.org/drawingml/2006/table">
            <a:tbl>
              <a:tblPr firstRow="1" bandRow="1">
                <a:tableStyleId>{5C22544A-7EE6-4342-B048-85BDC9FD1C3A}</a:tableStyleId>
              </a:tblPr>
              <a:tblGrid>
                <a:gridCol w="641345">
                  <a:extLst>
                    <a:ext uri="{9D8B030D-6E8A-4147-A177-3AD203B41FA5}">
                      <a16:colId xmlns:a16="http://schemas.microsoft.com/office/drawing/2014/main" val="671212880"/>
                    </a:ext>
                  </a:extLst>
                </a:gridCol>
                <a:gridCol w="641345">
                  <a:extLst>
                    <a:ext uri="{9D8B030D-6E8A-4147-A177-3AD203B41FA5}">
                      <a16:colId xmlns:a16="http://schemas.microsoft.com/office/drawing/2014/main" val="4070632186"/>
                    </a:ext>
                  </a:extLst>
                </a:gridCol>
                <a:gridCol w="641345">
                  <a:extLst>
                    <a:ext uri="{9D8B030D-6E8A-4147-A177-3AD203B41FA5}">
                      <a16:colId xmlns:a16="http://schemas.microsoft.com/office/drawing/2014/main" val="3772922976"/>
                    </a:ext>
                  </a:extLst>
                </a:gridCol>
              </a:tblGrid>
              <a:tr h="263538">
                <a:tc>
                  <a:txBody>
                    <a:bodyPr/>
                    <a:lstStyle/>
                    <a:p>
                      <a:pPr algn="ctr"/>
                      <a:r>
                        <a:rPr lang="en-US" sz="2000" dirty="0"/>
                        <a:t>b0</a:t>
                      </a:r>
                    </a:p>
                  </a:txBody>
                  <a:tcPr anchor="ctr"/>
                </a:tc>
                <a:tc>
                  <a:txBody>
                    <a:bodyPr/>
                    <a:lstStyle/>
                    <a:p>
                      <a:pPr algn="ctr"/>
                      <a:r>
                        <a:rPr lang="en-US" sz="2000" dirty="0"/>
                        <a:t>b1</a:t>
                      </a:r>
                    </a:p>
                  </a:txBody>
                  <a:tcPr anchor="ctr"/>
                </a:tc>
                <a:tc>
                  <a:txBody>
                    <a:bodyPr/>
                    <a:lstStyle/>
                    <a:p>
                      <a:pPr algn="ctr"/>
                      <a:r>
                        <a:rPr lang="en-US" sz="2000" dirty="0"/>
                        <a:t>b2</a:t>
                      </a:r>
                    </a:p>
                  </a:txBody>
                  <a:tcPr anchor="ctr"/>
                </a:tc>
                <a:extLst>
                  <a:ext uri="{0D108BD9-81ED-4DB2-BD59-A6C34878D82A}">
                    <a16:rowId xmlns:a16="http://schemas.microsoft.com/office/drawing/2014/main" val="586827639"/>
                  </a:ext>
                </a:extLst>
              </a:tr>
              <a:tr h="263538">
                <a:tc>
                  <a:txBody>
                    <a:bodyPr/>
                    <a:lstStyle/>
                    <a:p>
                      <a:pPr algn="ctr"/>
                      <a:r>
                        <a:rPr lang="en-US" sz="2000" dirty="0"/>
                        <a:t>-4</a:t>
                      </a:r>
                    </a:p>
                  </a:txBody>
                  <a:tcPr anchor="ctr"/>
                </a:tc>
                <a:tc>
                  <a:txBody>
                    <a:bodyPr/>
                    <a:lstStyle/>
                    <a:p>
                      <a:pPr algn="ctr"/>
                      <a:r>
                        <a:rPr lang="en-US" sz="2000" dirty="0"/>
                        <a:t>10</a:t>
                      </a:r>
                    </a:p>
                  </a:txBody>
                  <a:tcPr anchor="ctr"/>
                </a:tc>
                <a:tc>
                  <a:txBody>
                    <a:bodyPr/>
                    <a:lstStyle/>
                    <a:p>
                      <a:pPr algn="ctr"/>
                      <a:r>
                        <a:rPr lang="en-US" sz="2000" dirty="0"/>
                        <a:t>10</a:t>
                      </a:r>
                    </a:p>
                  </a:txBody>
                  <a:tcPr anchor="ctr"/>
                </a:tc>
                <a:extLst>
                  <a:ext uri="{0D108BD9-81ED-4DB2-BD59-A6C34878D82A}">
                    <a16:rowId xmlns:a16="http://schemas.microsoft.com/office/drawing/2014/main" val="1592172719"/>
                  </a:ext>
                </a:extLst>
              </a:tr>
            </a:tbl>
          </a:graphicData>
        </a:graphic>
      </p:graphicFrame>
      <p:graphicFrame>
        <p:nvGraphicFramePr>
          <p:cNvPr id="66" name="Table 65">
            <a:extLst>
              <a:ext uri="{FF2B5EF4-FFF2-40B4-BE49-F238E27FC236}">
                <a16:creationId xmlns:a16="http://schemas.microsoft.com/office/drawing/2014/main" id="{AB6D611F-0DF0-861F-98CB-F58D62C36638}"/>
              </a:ext>
            </a:extLst>
          </p:cNvPr>
          <p:cNvGraphicFramePr>
            <a:graphicFrameLocks noGrp="1"/>
          </p:cNvGraphicFramePr>
          <p:nvPr>
            <p:extLst>
              <p:ext uri="{D42A27DB-BD31-4B8C-83A1-F6EECF244321}">
                <p14:modId xmlns:p14="http://schemas.microsoft.com/office/powerpoint/2010/main" val="3432029728"/>
              </p:ext>
            </p:extLst>
          </p:nvPr>
        </p:nvGraphicFramePr>
        <p:xfrm>
          <a:off x="6140288" y="1350541"/>
          <a:ext cx="5668370" cy="4401078"/>
        </p:xfrm>
        <a:graphic>
          <a:graphicData uri="http://schemas.openxmlformats.org/drawingml/2006/table">
            <a:tbl>
              <a:tblPr firstRow="1" bandRow="1">
                <a:tableStyleId>{5C22544A-7EE6-4342-B048-85BDC9FD1C3A}</a:tableStyleId>
              </a:tblPr>
              <a:tblGrid>
                <a:gridCol w="1822690">
                  <a:extLst>
                    <a:ext uri="{9D8B030D-6E8A-4147-A177-3AD203B41FA5}">
                      <a16:colId xmlns:a16="http://schemas.microsoft.com/office/drawing/2014/main" val="315405830"/>
                    </a:ext>
                  </a:extLst>
                </a:gridCol>
                <a:gridCol w="1304445">
                  <a:extLst>
                    <a:ext uri="{9D8B030D-6E8A-4147-A177-3AD203B41FA5}">
                      <a16:colId xmlns:a16="http://schemas.microsoft.com/office/drawing/2014/main" val="2379444623"/>
                    </a:ext>
                  </a:extLst>
                </a:gridCol>
                <a:gridCol w="1124142">
                  <a:extLst>
                    <a:ext uri="{9D8B030D-6E8A-4147-A177-3AD203B41FA5}">
                      <a16:colId xmlns:a16="http://schemas.microsoft.com/office/drawing/2014/main" val="296770033"/>
                    </a:ext>
                  </a:extLst>
                </a:gridCol>
                <a:gridCol w="1417093">
                  <a:extLst>
                    <a:ext uri="{9D8B030D-6E8A-4147-A177-3AD203B41FA5}">
                      <a16:colId xmlns:a16="http://schemas.microsoft.com/office/drawing/2014/main" val="874887623"/>
                    </a:ext>
                  </a:extLst>
                </a:gridCol>
              </a:tblGrid>
              <a:tr h="733513">
                <a:tc>
                  <a:txBody>
                    <a:bodyPr/>
                    <a:lstStyle/>
                    <a:p>
                      <a:pPr algn="ctr"/>
                      <a:r>
                        <a:rPr lang="en-US" sz="2800" dirty="0"/>
                        <a:t>Neuron</a:t>
                      </a:r>
                    </a:p>
                  </a:txBody>
                  <a:tcPr anchor="ctr"/>
                </a:tc>
                <a:tc>
                  <a:txBody>
                    <a:bodyPr/>
                    <a:lstStyle/>
                    <a:p>
                      <a:pPr algn="ctr"/>
                      <a:r>
                        <a:rPr lang="en-US" sz="2800" dirty="0"/>
                        <a:t>b</a:t>
                      </a:r>
                    </a:p>
                  </a:txBody>
                  <a:tcPr anchor="ctr"/>
                </a:tc>
                <a:tc>
                  <a:txBody>
                    <a:bodyPr/>
                    <a:lstStyle/>
                    <a:p>
                      <a:pPr algn="ctr"/>
                      <a:r>
                        <a:rPr lang="en-US" sz="2800" dirty="0"/>
                        <a:t>x</a:t>
                      </a:r>
                    </a:p>
                  </a:txBody>
                  <a:tcPr anchor="ctr"/>
                </a:tc>
                <a:tc>
                  <a:txBody>
                    <a:bodyPr/>
                    <a:lstStyle/>
                    <a:p>
                      <a:pPr algn="ctr"/>
                      <a:r>
                        <a:rPr lang="en-US" sz="2800" b="1" dirty="0"/>
                        <a:t>x*b</a:t>
                      </a:r>
                    </a:p>
                  </a:txBody>
                  <a:tcPr anchor="ctr"/>
                </a:tc>
                <a:extLst>
                  <a:ext uri="{0D108BD9-81ED-4DB2-BD59-A6C34878D82A}">
                    <a16:rowId xmlns:a16="http://schemas.microsoft.com/office/drawing/2014/main" val="2018623730"/>
                  </a:ext>
                </a:extLst>
              </a:tr>
              <a:tr h="733513">
                <a:tc>
                  <a:txBody>
                    <a:bodyPr/>
                    <a:lstStyle/>
                    <a:p>
                      <a:pPr algn="ctr"/>
                      <a:r>
                        <a:rPr lang="en-US" sz="2400" dirty="0"/>
                        <a:t>x</a:t>
                      </a:r>
                      <a:r>
                        <a:rPr lang="en-US" sz="2400" baseline="-25000" dirty="0"/>
                        <a:t>0</a:t>
                      </a:r>
                      <a:r>
                        <a:rPr lang="en-US" sz="2400" dirty="0"/>
                        <a:t> </a:t>
                      </a:r>
                    </a:p>
                  </a:txBody>
                  <a:tcPr anchor="ctr"/>
                </a:tc>
                <a:tc>
                  <a:txBody>
                    <a:bodyPr/>
                    <a:lstStyle/>
                    <a:p>
                      <a:pPr algn="ctr"/>
                      <a:r>
                        <a:rPr lang="en-US" sz="2400" dirty="0"/>
                        <a:t>-4</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-4</a:t>
                      </a:r>
                    </a:p>
                  </a:txBody>
                  <a:tcPr anchor="ctr"/>
                </a:tc>
                <a:extLst>
                  <a:ext uri="{0D108BD9-81ED-4DB2-BD59-A6C34878D82A}">
                    <a16:rowId xmlns:a16="http://schemas.microsoft.com/office/drawing/2014/main" val="2994571314"/>
                  </a:ext>
                </a:extLst>
              </a:tr>
              <a:tr h="733513">
                <a:tc>
                  <a:txBody>
                    <a:bodyPr/>
                    <a:lstStyle/>
                    <a:p>
                      <a:pPr algn="ctr"/>
                      <a:r>
                        <a:rPr lang="en-US" sz="2400" dirty="0"/>
                        <a:t>x</a:t>
                      </a:r>
                      <a:r>
                        <a:rPr lang="en-US" sz="2400" baseline="-25000" dirty="0"/>
                        <a:t>1</a:t>
                      </a:r>
                    </a:p>
                  </a:txBody>
                  <a:tcPr anchor="ctr"/>
                </a:tc>
                <a:tc>
                  <a:txBody>
                    <a:bodyPr/>
                    <a:lstStyle/>
                    <a:p>
                      <a:pPr algn="ctr"/>
                      <a:r>
                        <a:rPr lang="en-US" sz="2400" dirty="0"/>
                        <a:t>10</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10</a:t>
                      </a:r>
                    </a:p>
                  </a:txBody>
                  <a:tcPr anchor="ctr"/>
                </a:tc>
                <a:extLst>
                  <a:ext uri="{0D108BD9-81ED-4DB2-BD59-A6C34878D82A}">
                    <a16:rowId xmlns:a16="http://schemas.microsoft.com/office/drawing/2014/main" val="3780533084"/>
                  </a:ext>
                </a:extLst>
              </a:tr>
              <a:tr h="733513">
                <a:tc>
                  <a:txBody>
                    <a:bodyPr/>
                    <a:lstStyle/>
                    <a:p>
                      <a:pPr algn="ctr"/>
                      <a:r>
                        <a:rPr lang="en-US" sz="2400" dirty="0"/>
                        <a:t>x</a:t>
                      </a:r>
                      <a:r>
                        <a:rPr lang="en-US" sz="2400" baseline="-25000" dirty="0"/>
                        <a:t>2</a:t>
                      </a:r>
                    </a:p>
                  </a:txBody>
                  <a:tcPr anchor="ctr"/>
                </a:tc>
                <a:tc>
                  <a:txBody>
                    <a:bodyPr/>
                    <a:lstStyle/>
                    <a:p>
                      <a:pPr algn="ctr"/>
                      <a:r>
                        <a:rPr lang="en-US" sz="2400" dirty="0"/>
                        <a:t>10</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10</a:t>
                      </a:r>
                    </a:p>
                  </a:txBody>
                  <a:tcPr anchor="ctr"/>
                </a:tc>
                <a:extLst>
                  <a:ext uri="{0D108BD9-81ED-4DB2-BD59-A6C34878D82A}">
                    <a16:rowId xmlns:a16="http://schemas.microsoft.com/office/drawing/2014/main" val="2183530068"/>
                  </a:ext>
                </a:extLst>
              </a:tr>
              <a:tr h="733513">
                <a:tc>
                  <a:txBody>
                    <a:bodyPr/>
                    <a:lstStyle/>
                    <a:p>
                      <a:pPr algn="ctr"/>
                      <a:r>
                        <a:rPr lang="en-US" sz="2400" dirty="0"/>
                        <a:t>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16</a:t>
                      </a:r>
                    </a:p>
                  </a:txBody>
                  <a:tcPr anchor="ctr"/>
                </a:tc>
                <a:extLst>
                  <a:ext uri="{0D108BD9-81ED-4DB2-BD59-A6C34878D82A}">
                    <a16:rowId xmlns:a16="http://schemas.microsoft.com/office/drawing/2014/main" val="112304270"/>
                  </a:ext>
                </a:extLst>
              </a:tr>
              <a:tr h="733513">
                <a:tc>
                  <a:txBody>
                    <a:bodyPr/>
                    <a:lstStyle/>
                    <a:p>
                      <a:pPr algn="ctr"/>
                      <a:r>
                        <a:rPr lang="en-US" sz="2400" dirty="0"/>
                        <a:t>y=sigmoid(z)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0.999</a:t>
                      </a:r>
                    </a:p>
                  </a:txBody>
                  <a:tcPr anchor="ctr"/>
                </a:tc>
                <a:extLst>
                  <a:ext uri="{0D108BD9-81ED-4DB2-BD59-A6C34878D82A}">
                    <a16:rowId xmlns:a16="http://schemas.microsoft.com/office/drawing/2014/main" val="2199432465"/>
                  </a:ext>
                </a:extLst>
              </a:tr>
            </a:tbl>
          </a:graphicData>
        </a:graphic>
      </p:graphicFrame>
      <p:graphicFrame>
        <p:nvGraphicFramePr>
          <p:cNvPr id="67" name="Table 66">
            <a:extLst>
              <a:ext uri="{FF2B5EF4-FFF2-40B4-BE49-F238E27FC236}">
                <a16:creationId xmlns:a16="http://schemas.microsoft.com/office/drawing/2014/main" id="{2B9567F2-F1FC-2AF3-A343-454141CA9805}"/>
              </a:ext>
            </a:extLst>
          </p:cNvPr>
          <p:cNvGraphicFramePr>
            <a:graphicFrameLocks noGrp="1"/>
          </p:cNvGraphicFramePr>
          <p:nvPr>
            <p:extLst>
              <p:ext uri="{D42A27DB-BD31-4B8C-83A1-F6EECF244321}">
                <p14:modId xmlns:p14="http://schemas.microsoft.com/office/powerpoint/2010/main" val="2214828501"/>
              </p:ext>
            </p:extLst>
          </p:nvPr>
        </p:nvGraphicFramePr>
        <p:xfrm>
          <a:off x="2041932" y="3615660"/>
          <a:ext cx="2577320" cy="1981200"/>
        </p:xfrm>
        <a:graphic>
          <a:graphicData uri="http://schemas.openxmlformats.org/drawingml/2006/table">
            <a:tbl>
              <a:tblPr firstRow="1" bandRow="1">
                <a:tableStyleId>{5C22544A-7EE6-4342-B048-85BDC9FD1C3A}</a:tableStyleId>
              </a:tblPr>
              <a:tblGrid>
                <a:gridCol w="644330">
                  <a:extLst>
                    <a:ext uri="{9D8B030D-6E8A-4147-A177-3AD203B41FA5}">
                      <a16:colId xmlns:a16="http://schemas.microsoft.com/office/drawing/2014/main" val="671212880"/>
                    </a:ext>
                  </a:extLst>
                </a:gridCol>
                <a:gridCol w="644330">
                  <a:extLst>
                    <a:ext uri="{9D8B030D-6E8A-4147-A177-3AD203B41FA5}">
                      <a16:colId xmlns:a16="http://schemas.microsoft.com/office/drawing/2014/main" val="4070632186"/>
                    </a:ext>
                  </a:extLst>
                </a:gridCol>
                <a:gridCol w="644330">
                  <a:extLst>
                    <a:ext uri="{9D8B030D-6E8A-4147-A177-3AD203B41FA5}">
                      <a16:colId xmlns:a16="http://schemas.microsoft.com/office/drawing/2014/main" val="3772922976"/>
                    </a:ext>
                  </a:extLst>
                </a:gridCol>
                <a:gridCol w="644330">
                  <a:extLst>
                    <a:ext uri="{9D8B030D-6E8A-4147-A177-3AD203B41FA5}">
                      <a16:colId xmlns:a16="http://schemas.microsoft.com/office/drawing/2014/main" val="1420174902"/>
                    </a:ext>
                  </a:extLst>
                </a:gridCol>
              </a:tblGrid>
              <a:tr h="237144">
                <a:tc>
                  <a:txBody>
                    <a:bodyPr/>
                    <a:lstStyle/>
                    <a:p>
                      <a:pPr algn="ctr"/>
                      <a:r>
                        <a:rPr lang="en-US" sz="2000" dirty="0"/>
                        <a:t>x0</a:t>
                      </a:r>
                    </a:p>
                  </a:txBody>
                  <a:tcPr anchor="ctr"/>
                </a:tc>
                <a:tc>
                  <a:txBody>
                    <a:bodyPr/>
                    <a:lstStyle/>
                    <a:p>
                      <a:pPr algn="ctr"/>
                      <a:r>
                        <a:rPr lang="en-US" sz="2000" dirty="0"/>
                        <a:t>x1</a:t>
                      </a:r>
                    </a:p>
                  </a:txBody>
                  <a:tcPr anchor="ctr"/>
                </a:tc>
                <a:tc>
                  <a:txBody>
                    <a:bodyPr/>
                    <a:lstStyle/>
                    <a:p>
                      <a:pPr algn="ctr"/>
                      <a:r>
                        <a:rPr lang="en-US" sz="2000" dirty="0"/>
                        <a:t>x2</a:t>
                      </a:r>
                    </a:p>
                  </a:txBody>
                  <a:tcPr anchor="ctr"/>
                </a:tc>
                <a:tc>
                  <a:txBody>
                    <a:bodyPr/>
                    <a:lstStyle/>
                    <a:p>
                      <a:pPr algn="ctr"/>
                      <a:r>
                        <a:rPr lang="en-US" sz="2000" dirty="0"/>
                        <a:t>y</a:t>
                      </a:r>
                    </a:p>
                  </a:txBody>
                  <a:tcPr anchor="ctr"/>
                </a:tc>
                <a:extLst>
                  <a:ext uri="{0D108BD9-81ED-4DB2-BD59-A6C34878D82A}">
                    <a16:rowId xmlns:a16="http://schemas.microsoft.com/office/drawing/2014/main" val="1592172719"/>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1</a:t>
                      </a:r>
                    </a:p>
                  </a:txBody>
                  <a:tcPr anchor="ctr"/>
                </a:tc>
                <a:extLst>
                  <a:ext uri="{0D108BD9-81ED-4DB2-BD59-A6C34878D82A}">
                    <a16:rowId xmlns:a16="http://schemas.microsoft.com/office/drawing/2014/main" val="4131369601"/>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extLst>
                  <a:ext uri="{0D108BD9-81ED-4DB2-BD59-A6C34878D82A}">
                    <a16:rowId xmlns:a16="http://schemas.microsoft.com/office/drawing/2014/main" val="2503293718"/>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1</a:t>
                      </a:r>
                    </a:p>
                  </a:txBody>
                  <a:tcPr anchor="ctr"/>
                </a:tc>
                <a:extLst>
                  <a:ext uri="{0D108BD9-81ED-4DB2-BD59-A6C34878D82A}">
                    <a16:rowId xmlns:a16="http://schemas.microsoft.com/office/drawing/2014/main" val="1600177746"/>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0</a:t>
                      </a:r>
                    </a:p>
                  </a:txBody>
                  <a:tcPr anchor="ctr"/>
                </a:tc>
                <a:extLst>
                  <a:ext uri="{0D108BD9-81ED-4DB2-BD59-A6C34878D82A}">
                    <a16:rowId xmlns:a16="http://schemas.microsoft.com/office/drawing/2014/main" val="1081035024"/>
                  </a:ext>
                </a:extLst>
              </a:tr>
            </a:tbl>
          </a:graphicData>
        </a:graphic>
      </p:graphicFrame>
      <p:graphicFrame>
        <p:nvGraphicFramePr>
          <p:cNvPr id="68" name="Table 67">
            <a:extLst>
              <a:ext uri="{FF2B5EF4-FFF2-40B4-BE49-F238E27FC236}">
                <a16:creationId xmlns:a16="http://schemas.microsoft.com/office/drawing/2014/main" id="{A3F65BE8-0581-6ED1-D476-C264848EF598}"/>
              </a:ext>
            </a:extLst>
          </p:cNvPr>
          <p:cNvGraphicFramePr>
            <a:graphicFrameLocks noGrp="1"/>
          </p:cNvGraphicFramePr>
          <p:nvPr>
            <p:extLst>
              <p:ext uri="{D42A27DB-BD31-4B8C-83A1-F6EECF244321}">
                <p14:modId xmlns:p14="http://schemas.microsoft.com/office/powerpoint/2010/main" val="3667123364"/>
              </p:ext>
            </p:extLst>
          </p:nvPr>
        </p:nvGraphicFramePr>
        <p:xfrm>
          <a:off x="6153794" y="1350541"/>
          <a:ext cx="5668370" cy="4401078"/>
        </p:xfrm>
        <a:graphic>
          <a:graphicData uri="http://schemas.openxmlformats.org/drawingml/2006/table">
            <a:tbl>
              <a:tblPr firstRow="1" bandRow="1">
                <a:tableStyleId>{5C22544A-7EE6-4342-B048-85BDC9FD1C3A}</a:tableStyleId>
              </a:tblPr>
              <a:tblGrid>
                <a:gridCol w="1822690">
                  <a:extLst>
                    <a:ext uri="{9D8B030D-6E8A-4147-A177-3AD203B41FA5}">
                      <a16:colId xmlns:a16="http://schemas.microsoft.com/office/drawing/2014/main" val="315405830"/>
                    </a:ext>
                  </a:extLst>
                </a:gridCol>
                <a:gridCol w="1304445">
                  <a:extLst>
                    <a:ext uri="{9D8B030D-6E8A-4147-A177-3AD203B41FA5}">
                      <a16:colId xmlns:a16="http://schemas.microsoft.com/office/drawing/2014/main" val="2379444623"/>
                    </a:ext>
                  </a:extLst>
                </a:gridCol>
                <a:gridCol w="1124142">
                  <a:extLst>
                    <a:ext uri="{9D8B030D-6E8A-4147-A177-3AD203B41FA5}">
                      <a16:colId xmlns:a16="http://schemas.microsoft.com/office/drawing/2014/main" val="296770033"/>
                    </a:ext>
                  </a:extLst>
                </a:gridCol>
                <a:gridCol w="1417093">
                  <a:extLst>
                    <a:ext uri="{9D8B030D-6E8A-4147-A177-3AD203B41FA5}">
                      <a16:colId xmlns:a16="http://schemas.microsoft.com/office/drawing/2014/main" val="874887623"/>
                    </a:ext>
                  </a:extLst>
                </a:gridCol>
              </a:tblGrid>
              <a:tr h="733513">
                <a:tc>
                  <a:txBody>
                    <a:bodyPr/>
                    <a:lstStyle/>
                    <a:p>
                      <a:pPr algn="ctr"/>
                      <a:r>
                        <a:rPr lang="en-US" sz="2800" dirty="0"/>
                        <a:t>Neuron</a:t>
                      </a:r>
                    </a:p>
                  </a:txBody>
                  <a:tcPr anchor="ctr"/>
                </a:tc>
                <a:tc>
                  <a:txBody>
                    <a:bodyPr/>
                    <a:lstStyle/>
                    <a:p>
                      <a:pPr algn="ctr"/>
                      <a:r>
                        <a:rPr lang="en-US" sz="2800" dirty="0"/>
                        <a:t>b</a:t>
                      </a:r>
                    </a:p>
                  </a:txBody>
                  <a:tcPr anchor="ctr"/>
                </a:tc>
                <a:tc>
                  <a:txBody>
                    <a:bodyPr/>
                    <a:lstStyle/>
                    <a:p>
                      <a:pPr algn="ctr"/>
                      <a:r>
                        <a:rPr lang="en-US" sz="2800" dirty="0"/>
                        <a:t>x</a:t>
                      </a:r>
                    </a:p>
                  </a:txBody>
                  <a:tcPr anchor="ctr"/>
                </a:tc>
                <a:tc>
                  <a:txBody>
                    <a:bodyPr/>
                    <a:lstStyle/>
                    <a:p>
                      <a:pPr algn="ctr"/>
                      <a:r>
                        <a:rPr lang="en-US" sz="2800" b="1" dirty="0"/>
                        <a:t>x*b</a:t>
                      </a:r>
                    </a:p>
                  </a:txBody>
                  <a:tcPr anchor="ctr"/>
                </a:tc>
                <a:extLst>
                  <a:ext uri="{0D108BD9-81ED-4DB2-BD59-A6C34878D82A}">
                    <a16:rowId xmlns:a16="http://schemas.microsoft.com/office/drawing/2014/main" val="2018623730"/>
                  </a:ext>
                </a:extLst>
              </a:tr>
              <a:tr h="733513">
                <a:tc>
                  <a:txBody>
                    <a:bodyPr/>
                    <a:lstStyle/>
                    <a:p>
                      <a:pPr algn="ctr"/>
                      <a:r>
                        <a:rPr lang="en-US" sz="2400" dirty="0"/>
                        <a:t>x</a:t>
                      </a:r>
                      <a:r>
                        <a:rPr lang="en-US" sz="2400" baseline="-25000" dirty="0"/>
                        <a:t>0</a:t>
                      </a:r>
                      <a:r>
                        <a:rPr lang="en-US" sz="2400" dirty="0"/>
                        <a:t> </a:t>
                      </a:r>
                    </a:p>
                  </a:txBody>
                  <a:tcPr anchor="ctr"/>
                </a:tc>
                <a:tc>
                  <a:txBody>
                    <a:bodyPr/>
                    <a:lstStyle/>
                    <a:p>
                      <a:pPr algn="ctr"/>
                      <a:r>
                        <a:rPr lang="en-US" sz="2400" dirty="0"/>
                        <a:t>-4</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-4</a:t>
                      </a:r>
                    </a:p>
                  </a:txBody>
                  <a:tcPr anchor="ctr"/>
                </a:tc>
                <a:extLst>
                  <a:ext uri="{0D108BD9-81ED-4DB2-BD59-A6C34878D82A}">
                    <a16:rowId xmlns:a16="http://schemas.microsoft.com/office/drawing/2014/main" val="2994571314"/>
                  </a:ext>
                </a:extLst>
              </a:tr>
              <a:tr h="733513">
                <a:tc>
                  <a:txBody>
                    <a:bodyPr/>
                    <a:lstStyle/>
                    <a:p>
                      <a:pPr algn="ctr"/>
                      <a:r>
                        <a:rPr lang="en-US" sz="2400" dirty="0"/>
                        <a:t>x</a:t>
                      </a:r>
                      <a:r>
                        <a:rPr lang="en-US" sz="2400" baseline="-25000" dirty="0"/>
                        <a:t>1</a:t>
                      </a:r>
                    </a:p>
                  </a:txBody>
                  <a:tcPr anchor="ctr"/>
                </a:tc>
                <a:tc>
                  <a:txBody>
                    <a:bodyPr/>
                    <a:lstStyle/>
                    <a:p>
                      <a:pPr algn="ctr"/>
                      <a:r>
                        <a:rPr lang="en-US" sz="2400" dirty="0"/>
                        <a:t>10</a:t>
                      </a:r>
                    </a:p>
                  </a:txBody>
                  <a:tcPr anchor="ctr"/>
                </a:tc>
                <a:tc>
                  <a:txBody>
                    <a:bodyPr/>
                    <a:lstStyle/>
                    <a:p>
                      <a:pPr algn="ctr"/>
                      <a:r>
                        <a:rPr lang="en-US" sz="2400" dirty="0"/>
                        <a:t>0</a:t>
                      </a:r>
                    </a:p>
                  </a:txBody>
                  <a:tcPr anchor="ctr">
                    <a:solidFill>
                      <a:srgbClr val="FF7E79"/>
                    </a:solidFill>
                  </a:tcPr>
                </a:tc>
                <a:tc>
                  <a:txBody>
                    <a:bodyPr/>
                    <a:lstStyle/>
                    <a:p>
                      <a:pPr algn="ctr"/>
                      <a:r>
                        <a:rPr lang="en-US" sz="2400" b="1" dirty="0"/>
                        <a:t>0</a:t>
                      </a:r>
                    </a:p>
                  </a:txBody>
                  <a:tcPr anchor="ctr"/>
                </a:tc>
                <a:extLst>
                  <a:ext uri="{0D108BD9-81ED-4DB2-BD59-A6C34878D82A}">
                    <a16:rowId xmlns:a16="http://schemas.microsoft.com/office/drawing/2014/main" val="3780533084"/>
                  </a:ext>
                </a:extLst>
              </a:tr>
              <a:tr h="733513">
                <a:tc>
                  <a:txBody>
                    <a:bodyPr/>
                    <a:lstStyle/>
                    <a:p>
                      <a:pPr algn="ctr"/>
                      <a:r>
                        <a:rPr lang="en-US" sz="2400" dirty="0"/>
                        <a:t>x</a:t>
                      </a:r>
                      <a:r>
                        <a:rPr lang="en-US" sz="2400" baseline="-25000" dirty="0"/>
                        <a:t>2</a:t>
                      </a:r>
                    </a:p>
                  </a:txBody>
                  <a:tcPr anchor="ctr"/>
                </a:tc>
                <a:tc>
                  <a:txBody>
                    <a:bodyPr/>
                    <a:lstStyle/>
                    <a:p>
                      <a:pPr algn="ctr"/>
                      <a:r>
                        <a:rPr lang="en-US" sz="2400" dirty="0"/>
                        <a:t>10</a:t>
                      </a:r>
                    </a:p>
                  </a:txBody>
                  <a:tcPr anchor="ctr"/>
                </a:tc>
                <a:tc>
                  <a:txBody>
                    <a:bodyPr/>
                    <a:lstStyle/>
                    <a:p>
                      <a:pPr algn="ctr"/>
                      <a:r>
                        <a:rPr lang="en-US" sz="2400" dirty="0"/>
                        <a:t>0</a:t>
                      </a:r>
                    </a:p>
                  </a:txBody>
                  <a:tcPr anchor="ctr">
                    <a:solidFill>
                      <a:srgbClr val="FF7E79"/>
                    </a:solidFill>
                  </a:tcPr>
                </a:tc>
                <a:tc>
                  <a:txBody>
                    <a:bodyPr/>
                    <a:lstStyle/>
                    <a:p>
                      <a:pPr algn="ctr"/>
                      <a:r>
                        <a:rPr lang="en-US" sz="2400" b="1" dirty="0"/>
                        <a:t>0</a:t>
                      </a:r>
                    </a:p>
                  </a:txBody>
                  <a:tcPr anchor="ctr"/>
                </a:tc>
                <a:extLst>
                  <a:ext uri="{0D108BD9-81ED-4DB2-BD59-A6C34878D82A}">
                    <a16:rowId xmlns:a16="http://schemas.microsoft.com/office/drawing/2014/main" val="2183530068"/>
                  </a:ext>
                </a:extLst>
              </a:tr>
              <a:tr h="733513">
                <a:tc>
                  <a:txBody>
                    <a:bodyPr/>
                    <a:lstStyle/>
                    <a:p>
                      <a:pPr algn="ctr"/>
                      <a:r>
                        <a:rPr lang="en-US" sz="2400" dirty="0"/>
                        <a:t>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-4</a:t>
                      </a:r>
                    </a:p>
                  </a:txBody>
                  <a:tcPr anchor="ctr"/>
                </a:tc>
                <a:extLst>
                  <a:ext uri="{0D108BD9-81ED-4DB2-BD59-A6C34878D82A}">
                    <a16:rowId xmlns:a16="http://schemas.microsoft.com/office/drawing/2014/main" val="112304270"/>
                  </a:ext>
                </a:extLst>
              </a:tr>
              <a:tr h="733513">
                <a:tc>
                  <a:txBody>
                    <a:bodyPr/>
                    <a:lstStyle/>
                    <a:p>
                      <a:pPr algn="ctr"/>
                      <a:r>
                        <a:rPr lang="en-US" sz="2400" dirty="0"/>
                        <a:t>y=sigmoid(z)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0.018</a:t>
                      </a:r>
                    </a:p>
                  </a:txBody>
                  <a:tcPr anchor="ctr"/>
                </a:tc>
                <a:extLst>
                  <a:ext uri="{0D108BD9-81ED-4DB2-BD59-A6C34878D82A}">
                    <a16:rowId xmlns:a16="http://schemas.microsoft.com/office/drawing/2014/main" val="2199432465"/>
                  </a:ext>
                </a:extLst>
              </a:tr>
            </a:tbl>
          </a:graphicData>
        </a:graphic>
      </p:graphicFrame>
    </p:spTree>
    <p:extLst>
      <p:ext uri="{BB962C8B-B14F-4D97-AF65-F5344CB8AC3E}">
        <p14:creationId xmlns:p14="http://schemas.microsoft.com/office/powerpoint/2010/main" val="1273179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5A623A-6494-ED01-1D0D-FDB1880C8E33}"/>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A389BD2-F325-BB26-C085-9A145FE5C8C1}"/>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A1624AB4-67D3-7B9F-70A2-BA423C239895}"/>
              </a:ext>
            </a:extLst>
          </p:cNvPr>
          <p:cNvSpPr txBox="1"/>
          <p:nvPr/>
        </p:nvSpPr>
        <p:spPr>
          <a:xfrm>
            <a:off x="86299" y="664576"/>
            <a:ext cx="11837160" cy="584775"/>
          </a:xfrm>
          <a:prstGeom prst="rect">
            <a:avLst/>
          </a:prstGeom>
          <a:noFill/>
        </p:spPr>
        <p:txBody>
          <a:bodyPr wrap="square" rtlCol="0">
            <a:spAutoFit/>
          </a:bodyPr>
          <a:lstStyle/>
          <a:p>
            <a:r>
              <a:rPr lang="en-US" sz="3200" b="1" dirty="0"/>
              <a:t>Logical AND Neural Circuit</a:t>
            </a:r>
            <a:endParaRPr lang="en-US" sz="2200" b="1" dirty="0"/>
          </a:p>
        </p:txBody>
      </p:sp>
      <p:grpSp>
        <p:nvGrpSpPr>
          <p:cNvPr id="70" name="Group 69">
            <a:extLst>
              <a:ext uri="{FF2B5EF4-FFF2-40B4-BE49-F238E27FC236}">
                <a16:creationId xmlns:a16="http://schemas.microsoft.com/office/drawing/2014/main" id="{5291DE9D-4FD1-7EA4-4CC9-EA80913BBB36}"/>
              </a:ext>
            </a:extLst>
          </p:cNvPr>
          <p:cNvGrpSpPr/>
          <p:nvPr/>
        </p:nvGrpSpPr>
        <p:grpSpPr>
          <a:xfrm>
            <a:off x="197860" y="1259101"/>
            <a:ext cx="5218028" cy="2922524"/>
            <a:chOff x="2238198" y="1196380"/>
            <a:chExt cx="5218028" cy="2922524"/>
          </a:xfrm>
        </p:grpSpPr>
        <p:cxnSp>
          <p:nvCxnSpPr>
            <p:cNvPr id="18" name="Straight Arrow Connector 17">
              <a:extLst>
                <a:ext uri="{FF2B5EF4-FFF2-40B4-BE49-F238E27FC236}">
                  <a16:creationId xmlns:a16="http://schemas.microsoft.com/office/drawing/2014/main" id="{ADF648E4-44BC-9080-A6D2-EB37F6980DBF}"/>
                </a:ext>
              </a:extLst>
            </p:cNvPr>
            <p:cNvCxnSpPr>
              <a:cxnSpLocks/>
              <a:stCxn id="9" idx="6"/>
              <a:endCxn id="6" idx="2"/>
            </p:cNvCxnSpPr>
            <p:nvPr/>
          </p:nvCxnSpPr>
          <p:spPr>
            <a:xfrm flipV="1">
              <a:off x="3152598" y="1653580"/>
              <a:ext cx="752821" cy="2008124"/>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49AFA440-557C-E818-EA02-A3E855C54D8C}"/>
                </a:ext>
              </a:extLst>
            </p:cNvPr>
            <p:cNvGrpSpPr/>
            <p:nvPr/>
          </p:nvGrpSpPr>
          <p:grpSpPr>
            <a:xfrm>
              <a:off x="2238198" y="1196380"/>
              <a:ext cx="5218028" cy="2922524"/>
              <a:chOff x="165152" y="1249351"/>
              <a:chExt cx="5218028" cy="2922524"/>
            </a:xfrm>
          </p:grpSpPr>
          <p:sp>
            <p:nvSpPr>
              <p:cNvPr id="6" name="Oval 5">
                <a:extLst>
                  <a:ext uri="{FF2B5EF4-FFF2-40B4-BE49-F238E27FC236}">
                    <a16:creationId xmlns:a16="http://schemas.microsoft.com/office/drawing/2014/main" id="{00E94CB9-DE4D-22B7-E58E-EABFAF8829A8}"/>
                  </a:ext>
                </a:extLst>
              </p:cNvPr>
              <p:cNvSpPr/>
              <p:nvPr/>
            </p:nvSpPr>
            <p:spPr>
              <a:xfrm>
                <a:off x="1832373"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z</a:t>
                </a:r>
              </a:p>
            </p:txBody>
          </p:sp>
          <p:sp>
            <p:nvSpPr>
              <p:cNvPr id="7" name="Oval 6">
                <a:extLst>
                  <a:ext uri="{FF2B5EF4-FFF2-40B4-BE49-F238E27FC236}">
                    <a16:creationId xmlns:a16="http://schemas.microsoft.com/office/drawing/2014/main" id="{CAD94507-05B7-177D-727E-C05C12A4DC0D}"/>
                  </a:ext>
                </a:extLst>
              </p:cNvPr>
              <p:cNvSpPr/>
              <p:nvPr/>
            </p:nvSpPr>
            <p:spPr>
              <a:xfrm>
                <a:off x="185622" y="2253413"/>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p>
            </p:txBody>
          </p:sp>
          <p:sp>
            <p:nvSpPr>
              <p:cNvPr id="8" name="Oval 7">
                <a:extLst>
                  <a:ext uri="{FF2B5EF4-FFF2-40B4-BE49-F238E27FC236}">
                    <a16:creationId xmlns:a16="http://schemas.microsoft.com/office/drawing/2014/main" id="{17CDC1E7-0DB3-E6E8-7E47-DAA74A6F7D10}"/>
                  </a:ext>
                </a:extLst>
              </p:cNvPr>
              <p:cNvSpPr/>
              <p:nvPr/>
            </p:nvSpPr>
            <p:spPr>
              <a:xfrm>
                <a:off x="202577"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0</a:t>
                </a:r>
                <a:r>
                  <a:rPr lang="en-US" sz="2400" dirty="0">
                    <a:solidFill>
                      <a:schemeClr val="bg1"/>
                    </a:solidFill>
                  </a:rPr>
                  <a:t>=1</a:t>
                </a:r>
              </a:p>
            </p:txBody>
          </p:sp>
          <p:sp>
            <p:nvSpPr>
              <p:cNvPr id="9" name="Oval 8">
                <a:extLst>
                  <a:ext uri="{FF2B5EF4-FFF2-40B4-BE49-F238E27FC236}">
                    <a16:creationId xmlns:a16="http://schemas.microsoft.com/office/drawing/2014/main" id="{69D09C84-F256-B9C6-B091-172EA586A5F7}"/>
                  </a:ext>
                </a:extLst>
              </p:cNvPr>
              <p:cNvSpPr/>
              <p:nvPr/>
            </p:nvSpPr>
            <p:spPr>
              <a:xfrm>
                <a:off x="165152" y="3257475"/>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2</a:t>
                </a:r>
              </a:p>
            </p:txBody>
          </p:sp>
          <p:cxnSp>
            <p:nvCxnSpPr>
              <p:cNvPr id="12" name="Straight Arrow Connector 11">
                <a:extLst>
                  <a:ext uri="{FF2B5EF4-FFF2-40B4-BE49-F238E27FC236}">
                    <a16:creationId xmlns:a16="http://schemas.microsoft.com/office/drawing/2014/main" id="{BCAA4A2C-39B2-A17F-0F33-AEE050AAF004}"/>
                  </a:ext>
                </a:extLst>
              </p:cNvPr>
              <p:cNvCxnSpPr>
                <a:cxnSpLocks/>
                <a:stCxn id="8" idx="6"/>
                <a:endCxn id="6" idx="2"/>
              </p:cNvCxnSpPr>
              <p:nvPr/>
            </p:nvCxnSpPr>
            <p:spPr>
              <a:xfrm>
                <a:off x="1116977" y="1706551"/>
                <a:ext cx="715396" cy="0"/>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6432AAC-4CFA-4C49-C960-96E0DCEC5468}"/>
                  </a:ext>
                </a:extLst>
              </p:cNvPr>
              <p:cNvCxnSpPr>
                <a:cxnSpLocks/>
                <a:stCxn id="7" idx="6"/>
                <a:endCxn id="6" idx="2"/>
              </p:cNvCxnSpPr>
              <p:nvPr/>
            </p:nvCxnSpPr>
            <p:spPr>
              <a:xfrm flipV="1">
                <a:off x="1100022" y="1706551"/>
                <a:ext cx="732351" cy="1004062"/>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4BB89BE-5E5C-9656-D5EC-5F64C5E7105B}"/>
                  </a:ext>
                </a:extLst>
              </p:cNvPr>
              <p:cNvCxnSpPr>
                <a:cxnSpLocks/>
                <a:stCxn id="6" idx="6"/>
                <a:endCxn id="5" idx="2"/>
              </p:cNvCxnSpPr>
              <p:nvPr/>
            </p:nvCxnSpPr>
            <p:spPr>
              <a:xfrm>
                <a:off x="2746773" y="1706551"/>
                <a:ext cx="49032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B75521E-ECA5-76DA-5A9F-21AE713830D4}"/>
                  </a:ext>
                </a:extLst>
              </p:cNvPr>
              <p:cNvCxnSpPr>
                <a:cxnSpLocks/>
                <a:stCxn id="5" idx="6"/>
                <a:endCxn id="28" idx="2"/>
              </p:cNvCxnSpPr>
              <p:nvPr/>
            </p:nvCxnSpPr>
            <p:spPr>
              <a:xfrm>
                <a:off x="4151494" y="1706551"/>
                <a:ext cx="317286"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CEC8B26A-20BD-12A4-F26F-9375015C25A7}"/>
                  </a:ext>
                </a:extLst>
              </p:cNvPr>
              <p:cNvSpPr/>
              <p:nvPr/>
            </p:nvSpPr>
            <p:spPr>
              <a:xfrm>
                <a:off x="4468780"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grpSp>
            <p:nvGrpSpPr>
              <p:cNvPr id="13" name="Group 12">
                <a:extLst>
                  <a:ext uri="{FF2B5EF4-FFF2-40B4-BE49-F238E27FC236}">
                    <a16:creationId xmlns:a16="http://schemas.microsoft.com/office/drawing/2014/main" id="{E935ADA7-9F18-E737-1DE3-717D6A110167}"/>
                  </a:ext>
                </a:extLst>
              </p:cNvPr>
              <p:cNvGrpSpPr/>
              <p:nvPr/>
            </p:nvGrpSpPr>
            <p:grpSpPr>
              <a:xfrm>
                <a:off x="3237094" y="1249351"/>
                <a:ext cx="914400" cy="914400"/>
                <a:chOff x="5396451" y="3634947"/>
                <a:chExt cx="1051560" cy="1051560"/>
              </a:xfrm>
            </p:grpSpPr>
            <p:sp>
              <p:nvSpPr>
                <p:cNvPr id="5" name="Oval 4">
                  <a:extLst>
                    <a:ext uri="{FF2B5EF4-FFF2-40B4-BE49-F238E27FC236}">
                      <a16:creationId xmlns:a16="http://schemas.microsoft.com/office/drawing/2014/main" id="{65C04E6F-7575-5ED2-95D1-FE67E8DD8FBF}"/>
                    </a:ext>
                  </a:extLst>
                </p:cNvPr>
                <p:cNvSpPr/>
                <p:nvPr/>
              </p:nvSpPr>
              <p:spPr>
                <a:xfrm>
                  <a:off x="5396451" y="3634947"/>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pic>
              <p:nvPicPr>
                <p:cNvPr id="3" name="Picture 2">
                  <a:extLst>
                    <a:ext uri="{FF2B5EF4-FFF2-40B4-BE49-F238E27FC236}">
                      <a16:creationId xmlns:a16="http://schemas.microsoft.com/office/drawing/2014/main" id="{FBB46C04-7626-8794-2A7A-3F963F556FD2}"/>
                    </a:ext>
                  </a:extLst>
                </p:cNvPr>
                <p:cNvPicPr>
                  <a:picLocks noChangeAspect="1"/>
                </p:cNvPicPr>
                <p:nvPr/>
              </p:nvPicPr>
              <p:blipFill>
                <a:blip r:embed="rId3"/>
                <a:srcRect l="17286" b="20097"/>
                <a:stretch>
                  <a:fillRect/>
                </a:stretch>
              </p:blipFill>
              <p:spPr>
                <a:xfrm>
                  <a:off x="5591879" y="3843896"/>
                  <a:ext cx="619081" cy="653557"/>
                </a:xfrm>
                <a:prstGeom prst="rect">
                  <a:avLst/>
                </a:prstGeom>
              </p:spPr>
            </p:pic>
          </p:grpSp>
          <p:sp>
            <p:nvSpPr>
              <p:cNvPr id="22" name="TextBox 21">
                <a:extLst>
                  <a:ext uri="{FF2B5EF4-FFF2-40B4-BE49-F238E27FC236}">
                    <a16:creationId xmlns:a16="http://schemas.microsoft.com/office/drawing/2014/main" id="{BA7C389E-EE5C-4546-3BBA-06BCBC6C7E70}"/>
                  </a:ext>
                </a:extLst>
              </p:cNvPr>
              <p:cNvSpPr txBox="1"/>
              <p:nvPr/>
            </p:nvSpPr>
            <p:spPr>
              <a:xfrm>
                <a:off x="1227561" y="1343971"/>
                <a:ext cx="408845" cy="369332"/>
              </a:xfrm>
              <a:prstGeom prst="rect">
                <a:avLst/>
              </a:prstGeom>
              <a:noFill/>
            </p:spPr>
            <p:txBody>
              <a:bodyPr wrap="square" rtlCol="0">
                <a:spAutoFit/>
              </a:bodyPr>
              <a:lstStyle/>
              <a:p>
                <a:r>
                  <a:rPr lang="en-US" dirty="0"/>
                  <a:t>b</a:t>
                </a:r>
                <a:r>
                  <a:rPr lang="en-US" baseline="-25000" dirty="0"/>
                  <a:t>0</a:t>
                </a:r>
              </a:p>
            </p:txBody>
          </p:sp>
          <p:sp>
            <p:nvSpPr>
              <p:cNvPr id="23" name="TextBox 22">
                <a:extLst>
                  <a:ext uri="{FF2B5EF4-FFF2-40B4-BE49-F238E27FC236}">
                    <a16:creationId xmlns:a16="http://schemas.microsoft.com/office/drawing/2014/main" id="{EEAE57E5-F11C-A562-574A-C9A1F4CD7C1B}"/>
                  </a:ext>
                </a:extLst>
              </p:cNvPr>
              <p:cNvSpPr txBox="1"/>
              <p:nvPr/>
            </p:nvSpPr>
            <p:spPr>
              <a:xfrm>
                <a:off x="992633" y="2085261"/>
                <a:ext cx="614780" cy="369332"/>
              </a:xfrm>
              <a:prstGeom prst="rect">
                <a:avLst/>
              </a:prstGeom>
              <a:noFill/>
            </p:spPr>
            <p:txBody>
              <a:bodyPr wrap="square" rtlCol="0">
                <a:spAutoFit/>
              </a:bodyPr>
              <a:lstStyle/>
              <a:p>
                <a:r>
                  <a:rPr lang="en-US" dirty="0"/>
                  <a:t>b</a:t>
                </a:r>
                <a:r>
                  <a:rPr lang="en-US" baseline="-25000" dirty="0"/>
                  <a:t>1</a:t>
                </a:r>
              </a:p>
            </p:txBody>
          </p:sp>
          <p:sp>
            <p:nvSpPr>
              <p:cNvPr id="24" name="TextBox 23">
                <a:extLst>
                  <a:ext uri="{FF2B5EF4-FFF2-40B4-BE49-F238E27FC236}">
                    <a16:creationId xmlns:a16="http://schemas.microsoft.com/office/drawing/2014/main" id="{F3B403B5-E6D9-C2E9-D439-3598DC6450EC}"/>
                  </a:ext>
                </a:extLst>
              </p:cNvPr>
              <p:cNvSpPr txBox="1"/>
              <p:nvPr/>
            </p:nvSpPr>
            <p:spPr>
              <a:xfrm>
                <a:off x="815459" y="3071912"/>
                <a:ext cx="614780" cy="369332"/>
              </a:xfrm>
              <a:prstGeom prst="rect">
                <a:avLst/>
              </a:prstGeom>
              <a:noFill/>
            </p:spPr>
            <p:txBody>
              <a:bodyPr wrap="square" rtlCol="0">
                <a:spAutoFit/>
              </a:bodyPr>
              <a:lstStyle/>
              <a:p>
                <a:r>
                  <a:rPr lang="en-US" dirty="0"/>
                  <a:t>b</a:t>
                </a:r>
                <a:r>
                  <a:rPr lang="en-US" baseline="-25000" dirty="0"/>
                  <a:t>2</a:t>
                </a:r>
              </a:p>
            </p:txBody>
          </p:sp>
        </p:grpSp>
      </p:grpSp>
      <p:graphicFrame>
        <p:nvGraphicFramePr>
          <p:cNvPr id="38" name="Table 37">
            <a:extLst>
              <a:ext uri="{FF2B5EF4-FFF2-40B4-BE49-F238E27FC236}">
                <a16:creationId xmlns:a16="http://schemas.microsoft.com/office/drawing/2014/main" id="{8AA915E1-1A33-19F7-88A0-AF21A5AF0253}"/>
              </a:ext>
            </a:extLst>
          </p:cNvPr>
          <p:cNvGraphicFramePr>
            <a:graphicFrameLocks noGrp="1"/>
          </p:cNvGraphicFramePr>
          <p:nvPr>
            <p:extLst>
              <p:ext uri="{D42A27DB-BD31-4B8C-83A1-F6EECF244321}">
                <p14:modId xmlns:p14="http://schemas.microsoft.com/office/powerpoint/2010/main" val="4186770598"/>
              </p:ext>
            </p:extLst>
          </p:nvPr>
        </p:nvGraphicFramePr>
        <p:xfrm>
          <a:off x="1959950" y="3617699"/>
          <a:ext cx="3221650" cy="1981200"/>
        </p:xfrm>
        <a:graphic>
          <a:graphicData uri="http://schemas.openxmlformats.org/drawingml/2006/table">
            <a:tbl>
              <a:tblPr firstRow="1" bandRow="1">
                <a:tableStyleId>{5C22544A-7EE6-4342-B048-85BDC9FD1C3A}</a:tableStyleId>
              </a:tblPr>
              <a:tblGrid>
                <a:gridCol w="644330">
                  <a:extLst>
                    <a:ext uri="{9D8B030D-6E8A-4147-A177-3AD203B41FA5}">
                      <a16:colId xmlns:a16="http://schemas.microsoft.com/office/drawing/2014/main" val="671212880"/>
                    </a:ext>
                  </a:extLst>
                </a:gridCol>
                <a:gridCol w="644330">
                  <a:extLst>
                    <a:ext uri="{9D8B030D-6E8A-4147-A177-3AD203B41FA5}">
                      <a16:colId xmlns:a16="http://schemas.microsoft.com/office/drawing/2014/main" val="4070632186"/>
                    </a:ext>
                  </a:extLst>
                </a:gridCol>
                <a:gridCol w="644330">
                  <a:extLst>
                    <a:ext uri="{9D8B030D-6E8A-4147-A177-3AD203B41FA5}">
                      <a16:colId xmlns:a16="http://schemas.microsoft.com/office/drawing/2014/main" val="3772922976"/>
                    </a:ext>
                  </a:extLst>
                </a:gridCol>
                <a:gridCol w="644330">
                  <a:extLst>
                    <a:ext uri="{9D8B030D-6E8A-4147-A177-3AD203B41FA5}">
                      <a16:colId xmlns:a16="http://schemas.microsoft.com/office/drawing/2014/main" val="1420174902"/>
                    </a:ext>
                  </a:extLst>
                </a:gridCol>
                <a:gridCol w="644330">
                  <a:extLst>
                    <a:ext uri="{9D8B030D-6E8A-4147-A177-3AD203B41FA5}">
                      <a16:colId xmlns:a16="http://schemas.microsoft.com/office/drawing/2014/main" val="1250136169"/>
                    </a:ext>
                  </a:extLst>
                </a:gridCol>
              </a:tblGrid>
              <a:tr h="237144">
                <a:tc>
                  <a:txBody>
                    <a:bodyPr/>
                    <a:lstStyle/>
                    <a:p>
                      <a:pPr algn="ctr"/>
                      <a:r>
                        <a:rPr lang="en-US" sz="2000" dirty="0"/>
                        <a:t>x0</a:t>
                      </a:r>
                    </a:p>
                  </a:txBody>
                  <a:tcPr anchor="ctr"/>
                </a:tc>
                <a:tc>
                  <a:txBody>
                    <a:bodyPr/>
                    <a:lstStyle/>
                    <a:p>
                      <a:pPr algn="ctr"/>
                      <a:r>
                        <a:rPr lang="en-US" sz="2000" dirty="0"/>
                        <a:t>x1</a:t>
                      </a:r>
                    </a:p>
                  </a:txBody>
                  <a:tcPr anchor="ctr"/>
                </a:tc>
                <a:tc>
                  <a:txBody>
                    <a:bodyPr/>
                    <a:lstStyle/>
                    <a:p>
                      <a:pPr algn="ctr"/>
                      <a:r>
                        <a:rPr lang="en-US" sz="2000" dirty="0"/>
                        <a:t>x2</a:t>
                      </a:r>
                    </a:p>
                  </a:txBody>
                  <a:tcPr anchor="ctr"/>
                </a:tc>
                <a:tc>
                  <a:txBody>
                    <a:bodyPr/>
                    <a:lstStyle/>
                    <a:p>
                      <a:pPr algn="ctr"/>
                      <a:r>
                        <a:rPr lang="en-US" sz="2000" dirty="0"/>
                        <a:t>y</a:t>
                      </a:r>
                    </a:p>
                  </a:txBody>
                  <a:tcPr anchor="ctr"/>
                </a:tc>
                <a:tc>
                  <a:txBody>
                    <a:bodyPr/>
                    <a:lstStyle/>
                    <a:p>
                      <a:pPr algn="ctr"/>
                      <a:r>
                        <a:rPr lang="en-US" sz="2000" dirty="0"/>
                        <a:t>o</a:t>
                      </a:r>
                    </a:p>
                  </a:txBody>
                  <a:tcPr anchor="ctr"/>
                </a:tc>
                <a:extLst>
                  <a:ext uri="{0D108BD9-81ED-4DB2-BD59-A6C34878D82A}">
                    <a16:rowId xmlns:a16="http://schemas.microsoft.com/office/drawing/2014/main" val="1592172719"/>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.993</a:t>
                      </a:r>
                    </a:p>
                  </a:txBody>
                  <a:tcPr anchor="ctr"/>
                </a:tc>
                <a:extLst>
                  <a:ext uri="{0D108BD9-81ED-4DB2-BD59-A6C34878D82A}">
                    <a16:rowId xmlns:a16="http://schemas.microsoft.com/office/drawing/2014/main" val="4131369601"/>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.007</a:t>
                      </a:r>
                    </a:p>
                  </a:txBody>
                  <a:tcPr anchor="ctr"/>
                </a:tc>
                <a:extLst>
                  <a:ext uri="{0D108BD9-81ED-4DB2-BD59-A6C34878D82A}">
                    <a16:rowId xmlns:a16="http://schemas.microsoft.com/office/drawing/2014/main" val="2503293718"/>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.007</a:t>
                      </a:r>
                    </a:p>
                  </a:txBody>
                  <a:tcPr anchor="ctr"/>
                </a:tc>
                <a:extLst>
                  <a:ext uri="{0D108BD9-81ED-4DB2-BD59-A6C34878D82A}">
                    <a16:rowId xmlns:a16="http://schemas.microsoft.com/office/drawing/2014/main" val="1600177746"/>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.001</a:t>
                      </a:r>
                    </a:p>
                  </a:txBody>
                  <a:tcPr anchor="ctr"/>
                </a:tc>
                <a:extLst>
                  <a:ext uri="{0D108BD9-81ED-4DB2-BD59-A6C34878D82A}">
                    <a16:rowId xmlns:a16="http://schemas.microsoft.com/office/drawing/2014/main" val="1081035024"/>
                  </a:ext>
                </a:extLst>
              </a:tr>
            </a:tbl>
          </a:graphicData>
        </a:graphic>
      </p:graphicFrame>
      <p:graphicFrame>
        <p:nvGraphicFramePr>
          <p:cNvPr id="40" name="Table 39">
            <a:extLst>
              <a:ext uri="{FF2B5EF4-FFF2-40B4-BE49-F238E27FC236}">
                <a16:creationId xmlns:a16="http://schemas.microsoft.com/office/drawing/2014/main" id="{E934FA10-00B6-F014-DED3-E36BF5FE755D}"/>
              </a:ext>
            </a:extLst>
          </p:cNvPr>
          <p:cNvGraphicFramePr>
            <a:graphicFrameLocks noGrp="1"/>
          </p:cNvGraphicFramePr>
          <p:nvPr>
            <p:extLst>
              <p:ext uri="{D42A27DB-BD31-4B8C-83A1-F6EECF244321}">
                <p14:modId xmlns:p14="http://schemas.microsoft.com/office/powerpoint/2010/main" val="3492768740"/>
              </p:ext>
            </p:extLst>
          </p:nvPr>
        </p:nvGraphicFramePr>
        <p:xfrm>
          <a:off x="6096000" y="1431046"/>
          <a:ext cx="5668370" cy="4401078"/>
        </p:xfrm>
        <a:graphic>
          <a:graphicData uri="http://schemas.openxmlformats.org/drawingml/2006/table">
            <a:tbl>
              <a:tblPr firstRow="1" bandRow="1">
                <a:tableStyleId>{5C22544A-7EE6-4342-B048-85BDC9FD1C3A}</a:tableStyleId>
              </a:tblPr>
              <a:tblGrid>
                <a:gridCol w="1822690">
                  <a:extLst>
                    <a:ext uri="{9D8B030D-6E8A-4147-A177-3AD203B41FA5}">
                      <a16:colId xmlns:a16="http://schemas.microsoft.com/office/drawing/2014/main" val="315405830"/>
                    </a:ext>
                  </a:extLst>
                </a:gridCol>
                <a:gridCol w="1304445">
                  <a:extLst>
                    <a:ext uri="{9D8B030D-6E8A-4147-A177-3AD203B41FA5}">
                      <a16:colId xmlns:a16="http://schemas.microsoft.com/office/drawing/2014/main" val="2379444623"/>
                    </a:ext>
                  </a:extLst>
                </a:gridCol>
                <a:gridCol w="1124142">
                  <a:extLst>
                    <a:ext uri="{9D8B030D-6E8A-4147-A177-3AD203B41FA5}">
                      <a16:colId xmlns:a16="http://schemas.microsoft.com/office/drawing/2014/main" val="296770033"/>
                    </a:ext>
                  </a:extLst>
                </a:gridCol>
                <a:gridCol w="1417093">
                  <a:extLst>
                    <a:ext uri="{9D8B030D-6E8A-4147-A177-3AD203B41FA5}">
                      <a16:colId xmlns:a16="http://schemas.microsoft.com/office/drawing/2014/main" val="874887623"/>
                    </a:ext>
                  </a:extLst>
                </a:gridCol>
              </a:tblGrid>
              <a:tr h="733513">
                <a:tc>
                  <a:txBody>
                    <a:bodyPr/>
                    <a:lstStyle/>
                    <a:p>
                      <a:pPr algn="ctr"/>
                      <a:r>
                        <a:rPr lang="en-US" sz="2800" dirty="0"/>
                        <a:t>Neuron</a:t>
                      </a:r>
                    </a:p>
                  </a:txBody>
                  <a:tcPr anchor="ctr"/>
                </a:tc>
                <a:tc>
                  <a:txBody>
                    <a:bodyPr/>
                    <a:lstStyle/>
                    <a:p>
                      <a:pPr algn="ctr"/>
                      <a:r>
                        <a:rPr lang="en-US" sz="2800" dirty="0"/>
                        <a:t>b</a:t>
                      </a:r>
                    </a:p>
                  </a:txBody>
                  <a:tcPr anchor="ctr"/>
                </a:tc>
                <a:tc>
                  <a:txBody>
                    <a:bodyPr/>
                    <a:lstStyle/>
                    <a:p>
                      <a:pPr algn="ctr"/>
                      <a:r>
                        <a:rPr lang="en-US" sz="2800" dirty="0"/>
                        <a:t>x</a:t>
                      </a:r>
                    </a:p>
                  </a:txBody>
                  <a:tcPr anchor="ctr"/>
                </a:tc>
                <a:tc>
                  <a:txBody>
                    <a:bodyPr/>
                    <a:lstStyle/>
                    <a:p>
                      <a:pPr algn="ctr"/>
                      <a:r>
                        <a:rPr lang="en-US" sz="2800" b="1" dirty="0"/>
                        <a:t>x*b</a:t>
                      </a:r>
                    </a:p>
                  </a:txBody>
                  <a:tcPr anchor="ctr"/>
                </a:tc>
                <a:extLst>
                  <a:ext uri="{0D108BD9-81ED-4DB2-BD59-A6C34878D82A}">
                    <a16:rowId xmlns:a16="http://schemas.microsoft.com/office/drawing/2014/main" val="2018623730"/>
                  </a:ext>
                </a:extLst>
              </a:tr>
              <a:tr h="733513">
                <a:tc>
                  <a:txBody>
                    <a:bodyPr/>
                    <a:lstStyle/>
                    <a:p>
                      <a:pPr algn="ctr"/>
                      <a:r>
                        <a:rPr lang="en-US" sz="2400" dirty="0"/>
                        <a:t>x</a:t>
                      </a:r>
                      <a:r>
                        <a:rPr lang="en-US" sz="2400" baseline="-25000" dirty="0"/>
                        <a:t>0</a:t>
                      </a:r>
                      <a:r>
                        <a:rPr lang="en-US" sz="2400" dirty="0"/>
                        <a:t> </a:t>
                      </a:r>
                    </a:p>
                  </a:txBody>
                  <a:tcPr anchor="ctr"/>
                </a:tc>
                <a:tc>
                  <a:txBody>
                    <a:bodyPr/>
                    <a:lstStyle/>
                    <a:p>
                      <a:pPr algn="ctr"/>
                      <a:r>
                        <a:rPr lang="en-US" sz="2400" dirty="0"/>
                        <a:t>-15</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-15</a:t>
                      </a:r>
                    </a:p>
                  </a:txBody>
                  <a:tcPr anchor="ctr"/>
                </a:tc>
                <a:extLst>
                  <a:ext uri="{0D108BD9-81ED-4DB2-BD59-A6C34878D82A}">
                    <a16:rowId xmlns:a16="http://schemas.microsoft.com/office/drawing/2014/main" val="2994571314"/>
                  </a:ext>
                </a:extLst>
              </a:tr>
              <a:tr h="733513">
                <a:tc>
                  <a:txBody>
                    <a:bodyPr/>
                    <a:lstStyle/>
                    <a:p>
                      <a:pPr algn="ctr"/>
                      <a:r>
                        <a:rPr lang="en-US" sz="2400" dirty="0"/>
                        <a:t>x</a:t>
                      </a:r>
                      <a:r>
                        <a:rPr lang="en-US" sz="2400" baseline="-25000" dirty="0"/>
                        <a:t>1</a:t>
                      </a:r>
                    </a:p>
                  </a:txBody>
                  <a:tcPr anchor="ctr"/>
                </a:tc>
                <a:tc>
                  <a:txBody>
                    <a:bodyPr/>
                    <a:lstStyle/>
                    <a:p>
                      <a:pPr algn="ctr"/>
                      <a:r>
                        <a:rPr lang="en-US" sz="2400" dirty="0"/>
                        <a:t>10</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10</a:t>
                      </a:r>
                    </a:p>
                  </a:txBody>
                  <a:tcPr anchor="ctr"/>
                </a:tc>
                <a:extLst>
                  <a:ext uri="{0D108BD9-81ED-4DB2-BD59-A6C34878D82A}">
                    <a16:rowId xmlns:a16="http://schemas.microsoft.com/office/drawing/2014/main" val="3780533084"/>
                  </a:ext>
                </a:extLst>
              </a:tr>
              <a:tr h="733513">
                <a:tc>
                  <a:txBody>
                    <a:bodyPr/>
                    <a:lstStyle/>
                    <a:p>
                      <a:pPr algn="ctr"/>
                      <a:r>
                        <a:rPr lang="en-US" sz="2400" dirty="0"/>
                        <a:t>x</a:t>
                      </a:r>
                      <a:r>
                        <a:rPr lang="en-US" sz="2400" baseline="-25000" dirty="0"/>
                        <a:t>2</a:t>
                      </a:r>
                    </a:p>
                  </a:txBody>
                  <a:tcPr anchor="ctr"/>
                </a:tc>
                <a:tc>
                  <a:txBody>
                    <a:bodyPr/>
                    <a:lstStyle/>
                    <a:p>
                      <a:pPr algn="ctr"/>
                      <a:r>
                        <a:rPr lang="en-US" sz="2400" dirty="0"/>
                        <a:t>10</a:t>
                      </a:r>
                    </a:p>
                  </a:txBody>
                  <a:tcPr anchor="ctr"/>
                </a:tc>
                <a:tc>
                  <a:txBody>
                    <a:bodyPr/>
                    <a:lstStyle/>
                    <a:p>
                      <a:pPr algn="ctr"/>
                      <a:r>
                        <a:rPr lang="en-US" sz="2400" dirty="0"/>
                        <a:t>0</a:t>
                      </a:r>
                    </a:p>
                  </a:txBody>
                  <a:tcPr anchor="ctr">
                    <a:solidFill>
                      <a:srgbClr val="FF7E79"/>
                    </a:solidFill>
                  </a:tcPr>
                </a:tc>
                <a:tc>
                  <a:txBody>
                    <a:bodyPr/>
                    <a:lstStyle/>
                    <a:p>
                      <a:pPr algn="ctr"/>
                      <a:r>
                        <a:rPr lang="en-US" sz="2400" b="1" dirty="0"/>
                        <a:t>0</a:t>
                      </a:r>
                    </a:p>
                  </a:txBody>
                  <a:tcPr anchor="ctr"/>
                </a:tc>
                <a:extLst>
                  <a:ext uri="{0D108BD9-81ED-4DB2-BD59-A6C34878D82A}">
                    <a16:rowId xmlns:a16="http://schemas.microsoft.com/office/drawing/2014/main" val="2183530068"/>
                  </a:ext>
                </a:extLst>
              </a:tr>
              <a:tr h="733513">
                <a:tc>
                  <a:txBody>
                    <a:bodyPr/>
                    <a:lstStyle/>
                    <a:p>
                      <a:pPr algn="ctr"/>
                      <a:r>
                        <a:rPr lang="en-US" sz="2400" dirty="0"/>
                        <a:t>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-5</a:t>
                      </a:r>
                    </a:p>
                  </a:txBody>
                  <a:tcPr anchor="ctr"/>
                </a:tc>
                <a:extLst>
                  <a:ext uri="{0D108BD9-81ED-4DB2-BD59-A6C34878D82A}">
                    <a16:rowId xmlns:a16="http://schemas.microsoft.com/office/drawing/2014/main" val="112304270"/>
                  </a:ext>
                </a:extLst>
              </a:tr>
              <a:tr h="733513">
                <a:tc>
                  <a:txBody>
                    <a:bodyPr/>
                    <a:lstStyle/>
                    <a:p>
                      <a:pPr algn="ctr"/>
                      <a:r>
                        <a:rPr lang="en-US" sz="2400" dirty="0"/>
                        <a:t>y=sigmoid(z)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.007</a:t>
                      </a:r>
                    </a:p>
                  </a:txBody>
                  <a:tcPr anchor="ctr"/>
                </a:tc>
                <a:extLst>
                  <a:ext uri="{0D108BD9-81ED-4DB2-BD59-A6C34878D82A}">
                    <a16:rowId xmlns:a16="http://schemas.microsoft.com/office/drawing/2014/main" val="2199432465"/>
                  </a:ext>
                </a:extLst>
              </a:tr>
            </a:tbl>
          </a:graphicData>
        </a:graphic>
      </p:graphicFrame>
      <p:graphicFrame>
        <p:nvGraphicFramePr>
          <p:cNvPr id="47" name="Table 46">
            <a:extLst>
              <a:ext uri="{FF2B5EF4-FFF2-40B4-BE49-F238E27FC236}">
                <a16:creationId xmlns:a16="http://schemas.microsoft.com/office/drawing/2014/main" id="{619EC290-E9D2-6B37-E279-8517E3FEEAF7}"/>
              </a:ext>
            </a:extLst>
          </p:cNvPr>
          <p:cNvGraphicFramePr>
            <a:graphicFrameLocks noGrp="1"/>
          </p:cNvGraphicFramePr>
          <p:nvPr>
            <p:extLst>
              <p:ext uri="{D42A27DB-BD31-4B8C-83A1-F6EECF244321}">
                <p14:modId xmlns:p14="http://schemas.microsoft.com/office/powerpoint/2010/main" val="3961221751"/>
              </p:ext>
            </p:extLst>
          </p:nvPr>
        </p:nvGraphicFramePr>
        <p:xfrm>
          <a:off x="1959950" y="2620389"/>
          <a:ext cx="1924035" cy="792480"/>
        </p:xfrm>
        <a:graphic>
          <a:graphicData uri="http://schemas.openxmlformats.org/drawingml/2006/table">
            <a:tbl>
              <a:tblPr firstRow="1" bandRow="1">
                <a:tableStyleId>{5C22544A-7EE6-4342-B048-85BDC9FD1C3A}</a:tableStyleId>
              </a:tblPr>
              <a:tblGrid>
                <a:gridCol w="641345">
                  <a:extLst>
                    <a:ext uri="{9D8B030D-6E8A-4147-A177-3AD203B41FA5}">
                      <a16:colId xmlns:a16="http://schemas.microsoft.com/office/drawing/2014/main" val="671212880"/>
                    </a:ext>
                  </a:extLst>
                </a:gridCol>
                <a:gridCol w="641345">
                  <a:extLst>
                    <a:ext uri="{9D8B030D-6E8A-4147-A177-3AD203B41FA5}">
                      <a16:colId xmlns:a16="http://schemas.microsoft.com/office/drawing/2014/main" val="4070632186"/>
                    </a:ext>
                  </a:extLst>
                </a:gridCol>
                <a:gridCol w="641345">
                  <a:extLst>
                    <a:ext uri="{9D8B030D-6E8A-4147-A177-3AD203B41FA5}">
                      <a16:colId xmlns:a16="http://schemas.microsoft.com/office/drawing/2014/main" val="3772922976"/>
                    </a:ext>
                  </a:extLst>
                </a:gridCol>
              </a:tblGrid>
              <a:tr h="263538">
                <a:tc>
                  <a:txBody>
                    <a:bodyPr/>
                    <a:lstStyle/>
                    <a:p>
                      <a:pPr algn="ctr"/>
                      <a:r>
                        <a:rPr lang="en-US" sz="2000" dirty="0"/>
                        <a:t>b0</a:t>
                      </a:r>
                    </a:p>
                  </a:txBody>
                  <a:tcPr anchor="ctr"/>
                </a:tc>
                <a:tc>
                  <a:txBody>
                    <a:bodyPr/>
                    <a:lstStyle/>
                    <a:p>
                      <a:pPr algn="ctr"/>
                      <a:r>
                        <a:rPr lang="en-US" sz="2000" dirty="0"/>
                        <a:t>b1</a:t>
                      </a:r>
                    </a:p>
                  </a:txBody>
                  <a:tcPr anchor="ctr"/>
                </a:tc>
                <a:tc>
                  <a:txBody>
                    <a:bodyPr/>
                    <a:lstStyle/>
                    <a:p>
                      <a:pPr algn="ctr"/>
                      <a:r>
                        <a:rPr lang="en-US" sz="2000" dirty="0"/>
                        <a:t>b2</a:t>
                      </a:r>
                    </a:p>
                  </a:txBody>
                  <a:tcPr anchor="ctr"/>
                </a:tc>
                <a:extLst>
                  <a:ext uri="{0D108BD9-81ED-4DB2-BD59-A6C34878D82A}">
                    <a16:rowId xmlns:a16="http://schemas.microsoft.com/office/drawing/2014/main" val="586827639"/>
                  </a:ext>
                </a:extLst>
              </a:tr>
              <a:tr h="263538">
                <a:tc>
                  <a:txBody>
                    <a:bodyPr/>
                    <a:lstStyle/>
                    <a:p>
                      <a:pPr algn="ctr"/>
                      <a:r>
                        <a:rPr lang="en-US" sz="2000" dirty="0"/>
                        <a:t>-15</a:t>
                      </a:r>
                    </a:p>
                  </a:txBody>
                  <a:tcPr anchor="ctr"/>
                </a:tc>
                <a:tc>
                  <a:txBody>
                    <a:bodyPr/>
                    <a:lstStyle/>
                    <a:p>
                      <a:pPr algn="ctr"/>
                      <a:r>
                        <a:rPr lang="en-US" sz="2000" dirty="0"/>
                        <a:t>10</a:t>
                      </a:r>
                    </a:p>
                  </a:txBody>
                  <a:tcPr anchor="ctr"/>
                </a:tc>
                <a:tc>
                  <a:txBody>
                    <a:bodyPr/>
                    <a:lstStyle/>
                    <a:p>
                      <a:pPr algn="ctr"/>
                      <a:r>
                        <a:rPr lang="en-US" sz="2000" dirty="0"/>
                        <a:t>10</a:t>
                      </a:r>
                    </a:p>
                  </a:txBody>
                  <a:tcPr anchor="ctr"/>
                </a:tc>
                <a:extLst>
                  <a:ext uri="{0D108BD9-81ED-4DB2-BD59-A6C34878D82A}">
                    <a16:rowId xmlns:a16="http://schemas.microsoft.com/office/drawing/2014/main" val="1592172719"/>
                  </a:ext>
                </a:extLst>
              </a:tr>
            </a:tbl>
          </a:graphicData>
        </a:graphic>
      </p:graphicFrame>
      <p:graphicFrame>
        <p:nvGraphicFramePr>
          <p:cNvPr id="66" name="Table 65">
            <a:extLst>
              <a:ext uri="{FF2B5EF4-FFF2-40B4-BE49-F238E27FC236}">
                <a16:creationId xmlns:a16="http://schemas.microsoft.com/office/drawing/2014/main" id="{1E8B22BC-2422-495A-19DE-B7F706DA0F73}"/>
              </a:ext>
            </a:extLst>
          </p:cNvPr>
          <p:cNvGraphicFramePr>
            <a:graphicFrameLocks noGrp="1"/>
          </p:cNvGraphicFramePr>
          <p:nvPr>
            <p:extLst>
              <p:ext uri="{D42A27DB-BD31-4B8C-83A1-F6EECF244321}">
                <p14:modId xmlns:p14="http://schemas.microsoft.com/office/powerpoint/2010/main" val="662966444"/>
              </p:ext>
            </p:extLst>
          </p:nvPr>
        </p:nvGraphicFramePr>
        <p:xfrm>
          <a:off x="6089407" y="1426669"/>
          <a:ext cx="5668370" cy="4401078"/>
        </p:xfrm>
        <a:graphic>
          <a:graphicData uri="http://schemas.openxmlformats.org/drawingml/2006/table">
            <a:tbl>
              <a:tblPr firstRow="1" bandRow="1">
                <a:tableStyleId>{5C22544A-7EE6-4342-B048-85BDC9FD1C3A}</a:tableStyleId>
              </a:tblPr>
              <a:tblGrid>
                <a:gridCol w="1822690">
                  <a:extLst>
                    <a:ext uri="{9D8B030D-6E8A-4147-A177-3AD203B41FA5}">
                      <a16:colId xmlns:a16="http://schemas.microsoft.com/office/drawing/2014/main" val="315405830"/>
                    </a:ext>
                  </a:extLst>
                </a:gridCol>
                <a:gridCol w="1304445">
                  <a:extLst>
                    <a:ext uri="{9D8B030D-6E8A-4147-A177-3AD203B41FA5}">
                      <a16:colId xmlns:a16="http://schemas.microsoft.com/office/drawing/2014/main" val="2379444623"/>
                    </a:ext>
                  </a:extLst>
                </a:gridCol>
                <a:gridCol w="1124142">
                  <a:extLst>
                    <a:ext uri="{9D8B030D-6E8A-4147-A177-3AD203B41FA5}">
                      <a16:colId xmlns:a16="http://schemas.microsoft.com/office/drawing/2014/main" val="296770033"/>
                    </a:ext>
                  </a:extLst>
                </a:gridCol>
                <a:gridCol w="1417093">
                  <a:extLst>
                    <a:ext uri="{9D8B030D-6E8A-4147-A177-3AD203B41FA5}">
                      <a16:colId xmlns:a16="http://schemas.microsoft.com/office/drawing/2014/main" val="874887623"/>
                    </a:ext>
                  </a:extLst>
                </a:gridCol>
              </a:tblGrid>
              <a:tr h="733513">
                <a:tc>
                  <a:txBody>
                    <a:bodyPr/>
                    <a:lstStyle/>
                    <a:p>
                      <a:pPr algn="ctr"/>
                      <a:r>
                        <a:rPr lang="en-US" sz="2800" dirty="0"/>
                        <a:t>Neuron</a:t>
                      </a:r>
                    </a:p>
                  </a:txBody>
                  <a:tcPr anchor="ctr"/>
                </a:tc>
                <a:tc>
                  <a:txBody>
                    <a:bodyPr/>
                    <a:lstStyle/>
                    <a:p>
                      <a:pPr algn="ctr"/>
                      <a:r>
                        <a:rPr lang="en-US" sz="2800" dirty="0"/>
                        <a:t>b</a:t>
                      </a:r>
                    </a:p>
                  </a:txBody>
                  <a:tcPr anchor="ctr"/>
                </a:tc>
                <a:tc>
                  <a:txBody>
                    <a:bodyPr/>
                    <a:lstStyle/>
                    <a:p>
                      <a:pPr algn="ctr"/>
                      <a:r>
                        <a:rPr lang="en-US" sz="2800" dirty="0"/>
                        <a:t>x</a:t>
                      </a:r>
                    </a:p>
                  </a:txBody>
                  <a:tcPr anchor="ctr"/>
                </a:tc>
                <a:tc>
                  <a:txBody>
                    <a:bodyPr/>
                    <a:lstStyle/>
                    <a:p>
                      <a:pPr algn="ctr"/>
                      <a:r>
                        <a:rPr lang="en-US" sz="2800" b="1" dirty="0"/>
                        <a:t>x*b</a:t>
                      </a:r>
                    </a:p>
                  </a:txBody>
                  <a:tcPr anchor="ctr"/>
                </a:tc>
                <a:extLst>
                  <a:ext uri="{0D108BD9-81ED-4DB2-BD59-A6C34878D82A}">
                    <a16:rowId xmlns:a16="http://schemas.microsoft.com/office/drawing/2014/main" val="2018623730"/>
                  </a:ext>
                </a:extLst>
              </a:tr>
              <a:tr h="733513">
                <a:tc>
                  <a:txBody>
                    <a:bodyPr/>
                    <a:lstStyle/>
                    <a:p>
                      <a:pPr algn="ctr"/>
                      <a:r>
                        <a:rPr lang="en-US" sz="2400" dirty="0"/>
                        <a:t>x</a:t>
                      </a:r>
                      <a:r>
                        <a:rPr lang="en-US" sz="2400" baseline="-25000" dirty="0"/>
                        <a:t>0</a:t>
                      </a:r>
                      <a:r>
                        <a:rPr lang="en-US" sz="2400" dirty="0"/>
                        <a:t> </a:t>
                      </a:r>
                    </a:p>
                  </a:txBody>
                  <a:tcPr anchor="ctr"/>
                </a:tc>
                <a:tc>
                  <a:txBody>
                    <a:bodyPr/>
                    <a:lstStyle/>
                    <a:p>
                      <a:pPr algn="ctr"/>
                      <a:r>
                        <a:rPr lang="en-US" sz="2400" dirty="0"/>
                        <a:t>-15</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-15</a:t>
                      </a:r>
                    </a:p>
                  </a:txBody>
                  <a:tcPr anchor="ctr"/>
                </a:tc>
                <a:extLst>
                  <a:ext uri="{0D108BD9-81ED-4DB2-BD59-A6C34878D82A}">
                    <a16:rowId xmlns:a16="http://schemas.microsoft.com/office/drawing/2014/main" val="2994571314"/>
                  </a:ext>
                </a:extLst>
              </a:tr>
              <a:tr h="733513">
                <a:tc>
                  <a:txBody>
                    <a:bodyPr/>
                    <a:lstStyle/>
                    <a:p>
                      <a:pPr algn="ctr"/>
                      <a:r>
                        <a:rPr lang="en-US" sz="2400" dirty="0"/>
                        <a:t>x</a:t>
                      </a:r>
                      <a:r>
                        <a:rPr lang="en-US" sz="2400" baseline="-25000" dirty="0"/>
                        <a:t>1</a:t>
                      </a:r>
                    </a:p>
                  </a:txBody>
                  <a:tcPr anchor="ctr"/>
                </a:tc>
                <a:tc>
                  <a:txBody>
                    <a:bodyPr/>
                    <a:lstStyle/>
                    <a:p>
                      <a:pPr algn="ctr"/>
                      <a:r>
                        <a:rPr lang="en-US" sz="2400" dirty="0"/>
                        <a:t>10</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10</a:t>
                      </a:r>
                    </a:p>
                  </a:txBody>
                  <a:tcPr anchor="ctr"/>
                </a:tc>
                <a:extLst>
                  <a:ext uri="{0D108BD9-81ED-4DB2-BD59-A6C34878D82A}">
                    <a16:rowId xmlns:a16="http://schemas.microsoft.com/office/drawing/2014/main" val="3780533084"/>
                  </a:ext>
                </a:extLst>
              </a:tr>
              <a:tr h="733513">
                <a:tc>
                  <a:txBody>
                    <a:bodyPr/>
                    <a:lstStyle/>
                    <a:p>
                      <a:pPr algn="ctr"/>
                      <a:r>
                        <a:rPr lang="en-US" sz="2400" dirty="0"/>
                        <a:t>x</a:t>
                      </a:r>
                      <a:r>
                        <a:rPr lang="en-US" sz="2400" baseline="-25000" dirty="0"/>
                        <a:t>2</a:t>
                      </a:r>
                    </a:p>
                  </a:txBody>
                  <a:tcPr anchor="ctr"/>
                </a:tc>
                <a:tc>
                  <a:txBody>
                    <a:bodyPr/>
                    <a:lstStyle/>
                    <a:p>
                      <a:pPr algn="ctr"/>
                      <a:r>
                        <a:rPr lang="en-US" sz="2400" dirty="0"/>
                        <a:t>10</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10</a:t>
                      </a:r>
                    </a:p>
                  </a:txBody>
                  <a:tcPr anchor="ctr"/>
                </a:tc>
                <a:extLst>
                  <a:ext uri="{0D108BD9-81ED-4DB2-BD59-A6C34878D82A}">
                    <a16:rowId xmlns:a16="http://schemas.microsoft.com/office/drawing/2014/main" val="2183530068"/>
                  </a:ext>
                </a:extLst>
              </a:tr>
              <a:tr h="733513">
                <a:tc>
                  <a:txBody>
                    <a:bodyPr/>
                    <a:lstStyle/>
                    <a:p>
                      <a:pPr algn="ctr"/>
                      <a:r>
                        <a:rPr lang="en-US" sz="2400" dirty="0"/>
                        <a:t>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5</a:t>
                      </a:r>
                    </a:p>
                  </a:txBody>
                  <a:tcPr anchor="ctr"/>
                </a:tc>
                <a:extLst>
                  <a:ext uri="{0D108BD9-81ED-4DB2-BD59-A6C34878D82A}">
                    <a16:rowId xmlns:a16="http://schemas.microsoft.com/office/drawing/2014/main" val="112304270"/>
                  </a:ext>
                </a:extLst>
              </a:tr>
              <a:tr h="733513">
                <a:tc>
                  <a:txBody>
                    <a:bodyPr/>
                    <a:lstStyle/>
                    <a:p>
                      <a:pPr algn="ctr"/>
                      <a:r>
                        <a:rPr lang="en-US" sz="2400" dirty="0"/>
                        <a:t>y=sigmoid(z)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0.993</a:t>
                      </a:r>
                    </a:p>
                  </a:txBody>
                  <a:tcPr anchor="ctr"/>
                </a:tc>
                <a:extLst>
                  <a:ext uri="{0D108BD9-81ED-4DB2-BD59-A6C34878D82A}">
                    <a16:rowId xmlns:a16="http://schemas.microsoft.com/office/drawing/2014/main" val="2199432465"/>
                  </a:ext>
                </a:extLst>
              </a:tr>
            </a:tbl>
          </a:graphicData>
        </a:graphic>
      </p:graphicFrame>
      <p:graphicFrame>
        <p:nvGraphicFramePr>
          <p:cNvPr id="67" name="Table 66">
            <a:extLst>
              <a:ext uri="{FF2B5EF4-FFF2-40B4-BE49-F238E27FC236}">
                <a16:creationId xmlns:a16="http://schemas.microsoft.com/office/drawing/2014/main" id="{48179F6C-DE8B-7CD9-DA1A-C3ACAD50EA29}"/>
              </a:ext>
            </a:extLst>
          </p:cNvPr>
          <p:cNvGraphicFramePr>
            <a:graphicFrameLocks noGrp="1"/>
          </p:cNvGraphicFramePr>
          <p:nvPr>
            <p:extLst>
              <p:ext uri="{D42A27DB-BD31-4B8C-83A1-F6EECF244321}">
                <p14:modId xmlns:p14="http://schemas.microsoft.com/office/powerpoint/2010/main" val="3855842410"/>
              </p:ext>
            </p:extLst>
          </p:nvPr>
        </p:nvGraphicFramePr>
        <p:xfrm>
          <a:off x="1959950" y="3605348"/>
          <a:ext cx="2577320" cy="1981200"/>
        </p:xfrm>
        <a:graphic>
          <a:graphicData uri="http://schemas.openxmlformats.org/drawingml/2006/table">
            <a:tbl>
              <a:tblPr firstRow="1" bandRow="1">
                <a:tableStyleId>{5C22544A-7EE6-4342-B048-85BDC9FD1C3A}</a:tableStyleId>
              </a:tblPr>
              <a:tblGrid>
                <a:gridCol w="644330">
                  <a:extLst>
                    <a:ext uri="{9D8B030D-6E8A-4147-A177-3AD203B41FA5}">
                      <a16:colId xmlns:a16="http://schemas.microsoft.com/office/drawing/2014/main" val="671212880"/>
                    </a:ext>
                  </a:extLst>
                </a:gridCol>
                <a:gridCol w="644330">
                  <a:extLst>
                    <a:ext uri="{9D8B030D-6E8A-4147-A177-3AD203B41FA5}">
                      <a16:colId xmlns:a16="http://schemas.microsoft.com/office/drawing/2014/main" val="4070632186"/>
                    </a:ext>
                  </a:extLst>
                </a:gridCol>
                <a:gridCol w="644330">
                  <a:extLst>
                    <a:ext uri="{9D8B030D-6E8A-4147-A177-3AD203B41FA5}">
                      <a16:colId xmlns:a16="http://schemas.microsoft.com/office/drawing/2014/main" val="3772922976"/>
                    </a:ext>
                  </a:extLst>
                </a:gridCol>
                <a:gridCol w="644330">
                  <a:extLst>
                    <a:ext uri="{9D8B030D-6E8A-4147-A177-3AD203B41FA5}">
                      <a16:colId xmlns:a16="http://schemas.microsoft.com/office/drawing/2014/main" val="1420174902"/>
                    </a:ext>
                  </a:extLst>
                </a:gridCol>
              </a:tblGrid>
              <a:tr h="237144">
                <a:tc>
                  <a:txBody>
                    <a:bodyPr/>
                    <a:lstStyle/>
                    <a:p>
                      <a:pPr algn="ctr"/>
                      <a:r>
                        <a:rPr lang="en-US" sz="2000" dirty="0"/>
                        <a:t>x0</a:t>
                      </a:r>
                    </a:p>
                  </a:txBody>
                  <a:tcPr anchor="ctr"/>
                </a:tc>
                <a:tc>
                  <a:txBody>
                    <a:bodyPr/>
                    <a:lstStyle/>
                    <a:p>
                      <a:pPr algn="ctr"/>
                      <a:r>
                        <a:rPr lang="en-US" sz="2000" dirty="0"/>
                        <a:t>x1</a:t>
                      </a:r>
                    </a:p>
                  </a:txBody>
                  <a:tcPr anchor="ctr"/>
                </a:tc>
                <a:tc>
                  <a:txBody>
                    <a:bodyPr/>
                    <a:lstStyle/>
                    <a:p>
                      <a:pPr algn="ctr"/>
                      <a:r>
                        <a:rPr lang="en-US" sz="2000" dirty="0"/>
                        <a:t>x2</a:t>
                      </a:r>
                    </a:p>
                  </a:txBody>
                  <a:tcPr anchor="ctr"/>
                </a:tc>
                <a:tc>
                  <a:txBody>
                    <a:bodyPr/>
                    <a:lstStyle/>
                    <a:p>
                      <a:pPr algn="ctr"/>
                      <a:r>
                        <a:rPr lang="en-US" sz="2000" dirty="0"/>
                        <a:t>y</a:t>
                      </a:r>
                    </a:p>
                  </a:txBody>
                  <a:tcPr anchor="ctr"/>
                </a:tc>
                <a:extLst>
                  <a:ext uri="{0D108BD9-81ED-4DB2-BD59-A6C34878D82A}">
                    <a16:rowId xmlns:a16="http://schemas.microsoft.com/office/drawing/2014/main" val="1592172719"/>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1</a:t>
                      </a:r>
                    </a:p>
                  </a:txBody>
                  <a:tcPr anchor="ctr"/>
                </a:tc>
                <a:extLst>
                  <a:ext uri="{0D108BD9-81ED-4DB2-BD59-A6C34878D82A}">
                    <a16:rowId xmlns:a16="http://schemas.microsoft.com/office/drawing/2014/main" val="4131369601"/>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a:t>
                      </a:r>
                    </a:p>
                  </a:txBody>
                  <a:tcPr anchor="ctr"/>
                </a:tc>
                <a:extLst>
                  <a:ext uri="{0D108BD9-81ED-4DB2-BD59-A6C34878D82A}">
                    <a16:rowId xmlns:a16="http://schemas.microsoft.com/office/drawing/2014/main" val="2503293718"/>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0</a:t>
                      </a:r>
                    </a:p>
                  </a:txBody>
                  <a:tcPr anchor="ctr"/>
                </a:tc>
                <a:extLst>
                  <a:ext uri="{0D108BD9-81ED-4DB2-BD59-A6C34878D82A}">
                    <a16:rowId xmlns:a16="http://schemas.microsoft.com/office/drawing/2014/main" val="1600177746"/>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0</a:t>
                      </a:r>
                    </a:p>
                  </a:txBody>
                  <a:tcPr anchor="ctr"/>
                </a:tc>
                <a:extLst>
                  <a:ext uri="{0D108BD9-81ED-4DB2-BD59-A6C34878D82A}">
                    <a16:rowId xmlns:a16="http://schemas.microsoft.com/office/drawing/2014/main" val="1081035024"/>
                  </a:ext>
                </a:extLst>
              </a:tr>
            </a:tbl>
          </a:graphicData>
        </a:graphic>
      </p:graphicFrame>
      <p:graphicFrame>
        <p:nvGraphicFramePr>
          <p:cNvPr id="68" name="Table 67">
            <a:extLst>
              <a:ext uri="{FF2B5EF4-FFF2-40B4-BE49-F238E27FC236}">
                <a16:creationId xmlns:a16="http://schemas.microsoft.com/office/drawing/2014/main" id="{31DE5257-D3CE-636E-28FD-0DE758F40A1A}"/>
              </a:ext>
            </a:extLst>
          </p:cNvPr>
          <p:cNvGraphicFramePr>
            <a:graphicFrameLocks noGrp="1"/>
          </p:cNvGraphicFramePr>
          <p:nvPr>
            <p:extLst>
              <p:ext uri="{D42A27DB-BD31-4B8C-83A1-F6EECF244321}">
                <p14:modId xmlns:p14="http://schemas.microsoft.com/office/powerpoint/2010/main" val="971551315"/>
              </p:ext>
            </p:extLst>
          </p:nvPr>
        </p:nvGraphicFramePr>
        <p:xfrm>
          <a:off x="6096000" y="1439632"/>
          <a:ext cx="5668370" cy="4401078"/>
        </p:xfrm>
        <a:graphic>
          <a:graphicData uri="http://schemas.openxmlformats.org/drawingml/2006/table">
            <a:tbl>
              <a:tblPr firstRow="1" bandRow="1">
                <a:tableStyleId>{5C22544A-7EE6-4342-B048-85BDC9FD1C3A}</a:tableStyleId>
              </a:tblPr>
              <a:tblGrid>
                <a:gridCol w="1822690">
                  <a:extLst>
                    <a:ext uri="{9D8B030D-6E8A-4147-A177-3AD203B41FA5}">
                      <a16:colId xmlns:a16="http://schemas.microsoft.com/office/drawing/2014/main" val="315405830"/>
                    </a:ext>
                  </a:extLst>
                </a:gridCol>
                <a:gridCol w="1304445">
                  <a:extLst>
                    <a:ext uri="{9D8B030D-6E8A-4147-A177-3AD203B41FA5}">
                      <a16:colId xmlns:a16="http://schemas.microsoft.com/office/drawing/2014/main" val="2379444623"/>
                    </a:ext>
                  </a:extLst>
                </a:gridCol>
                <a:gridCol w="1124142">
                  <a:extLst>
                    <a:ext uri="{9D8B030D-6E8A-4147-A177-3AD203B41FA5}">
                      <a16:colId xmlns:a16="http://schemas.microsoft.com/office/drawing/2014/main" val="296770033"/>
                    </a:ext>
                  </a:extLst>
                </a:gridCol>
                <a:gridCol w="1417093">
                  <a:extLst>
                    <a:ext uri="{9D8B030D-6E8A-4147-A177-3AD203B41FA5}">
                      <a16:colId xmlns:a16="http://schemas.microsoft.com/office/drawing/2014/main" val="874887623"/>
                    </a:ext>
                  </a:extLst>
                </a:gridCol>
              </a:tblGrid>
              <a:tr h="733513">
                <a:tc>
                  <a:txBody>
                    <a:bodyPr/>
                    <a:lstStyle/>
                    <a:p>
                      <a:pPr algn="ctr"/>
                      <a:r>
                        <a:rPr lang="en-US" sz="2800" dirty="0"/>
                        <a:t>Neuron</a:t>
                      </a:r>
                    </a:p>
                  </a:txBody>
                  <a:tcPr anchor="ctr"/>
                </a:tc>
                <a:tc>
                  <a:txBody>
                    <a:bodyPr/>
                    <a:lstStyle/>
                    <a:p>
                      <a:pPr algn="ctr"/>
                      <a:r>
                        <a:rPr lang="en-US" sz="2800" dirty="0"/>
                        <a:t>b</a:t>
                      </a:r>
                    </a:p>
                  </a:txBody>
                  <a:tcPr anchor="ctr"/>
                </a:tc>
                <a:tc>
                  <a:txBody>
                    <a:bodyPr/>
                    <a:lstStyle/>
                    <a:p>
                      <a:pPr algn="ctr"/>
                      <a:r>
                        <a:rPr lang="en-US" sz="2800" dirty="0"/>
                        <a:t>x</a:t>
                      </a:r>
                    </a:p>
                  </a:txBody>
                  <a:tcPr anchor="ctr"/>
                </a:tc>
                <a:tc>
                  <a:txBody>
                    <a:bodyPr/>
                    <a:lstStyle/>
                    <a:p>
                      <a:pPr algn="ctr"/>
                      <a:r>
                        <a:rPr lang="en-US" sz="2800" b="1" dirty="0"/>
                        <a:t>x*b</a:t>
                      </a:r>
                    </a:p>
                  </a:txBody>
                  <a:tcPr anchor="ctr"/>
                </a:tc>
                <a:extLst>
                  <a:ext uri="{0D108BD9-81ED-4DB2-BD59-A6C34878D82A}">
                    <a16:rowId xmlns:a16="http://schemas.microsoft.com/office/drawing/2014/main" val="2018623730"/>
                  </a:ext>
                </a:extLst>
              </a:tr>
              <a:tr h="733513">
                <a:tc>
                  <a:txBody>
                    <a:bodyPr/>
                    <a:lstStyle/>
                    <a:p>
                      <a:pPr algn="ctr"/>
                      <a:r>
                        <a:rPr lang="en-US" sz="2400" dirty="0"/>
                        <a:t>x</a:t>
                      </a:r>
                      <a:r>
                        <a:rPr lang="en-US" sz="2400" baseline="-25000" dirty="0"/>
                        <a:t>0</a:t>
                      </a:r>
                      <a:r>
                        <a:rPr lang="en-US" sz="2400" dirty="0"/>
                        <a:t> </a:t>
                      </a:r>
                    </a:p>
                  </a:txBody>
                  <a:tcPr anchor="ctr"/>
                </a:tc>
                <a:tc>
                  <a:txBody>
                    <a:bodyPr/>
                    <a:lstStyle/>
                    <a:p>
                      <a:pPr algn="ctr"/>
                      <a:r>
                        <a:rPr lang="en-US" sz="2400" dirty="0"/>
                        <a:t>-15</a:t>
                      </a:r>
                    </a:p>
                  </a:txBody>
                  <a:tcPr anchor="ctr"/>
                </a:tc>
                <a:tc>
                  <a:txBody>
                    <a:bodyPr/>
                    <a:lstStyle/>
                    <a:p>
                      <a:pPr algn="ctr"/>
                      <a:r>
                        <a:rPr lang="en-US" sz="2400" dirty="0"/>
                        <a:t>1</a:t>
                      </a:r>
                    </a:p>
                  </a:txBody>
                  <a:tcPr anchor="ctr">
                    <a:solidFill>
                      <a:srgbClr val="92D050"/>
                    </a:solidFill>
                  </a:tcPr>
                </a:tc>
                <a:tc>
                  <a:txBody>
                    <a:bodyPr/>
                    <a:lstStyle/>
                    <a:p>
                      <a:pPr algn="ctr"/>
                      <a:r>
                        <a:rPr lang="en-US" sz="2400" b="1" dirty="0"/>
                        <a:t>-15</a:t>
                      </a:r>
                    </a:p>
                  </a:txBody>
                  <a:tcPr anchor="ctr"/>
                </a:tc>
                <a:extLst>
                  <a:ext uri="{0D108BD9-81ED-4DB2-BD59-A6C34878D82A}">
                    <a16:rowId xmlns:a16="http://schemas.microsoft.com/office/drawing/2014/main" val="2994571314"/>
                  </a:ext>
                </a:extLst>
              </a:tr>
              <a:tr h="733513">
                <a:tc>
                  <a:txBody>
                    <a:bodyPr/>
                    <a:lstStyle/>
                    <a:p>
                      <a:pPr algn="ctr"/>
                      <a:r>
                        <a:rPr lang="en-US" sz="2400" dirty="0"/>
                        <a:t>x</a:t>
                      </a:r>
                      <a:r>
                        <a:rPr lang="en-US" sz="2400" baseline="-25000" dirty="0"/>
                        <a:t>1</a:t>
                      </a:r>
                    </a:p>
                  </a:txBody>
                  <a:tcPr anchor="ctr"/>
                </a:tc>
                <a:tc>
                  <a:txBody>
                    <a:bodyPr/>
                    <a:lstStyle/>
                    <a:p>
                      <a:pPr algn="ctr"/>
                      <a:r>
                        <a:rPr lang="en-US" sz="2400" dirty="0"/>
                        <a:t>10</a:t>
                      </a:r>
                    </a:p>
                  </a:txBody>
                  <a:tcPr anchor="ctr"/>
                </a:tc>
                <a:tc>
                  <a:txBody>
                    <a:bodyPr/>
                    <a:lstStyle/>
                    <a:p>
                      <a:pPr algn="ctr"/>
                      <a:r>
                        <a:rPr lang="en-US" sz="2400" dirty="0"/>
                        <a:t>0</a:t>
                      </a:r>
                    </a:p>
                  </a:txBody>
                  <a:tcPr anchor="ctr">
                    <a:solidFill>
                      <a:srgbClr val="FF7E79"/>
                    </a:solidFill>
                  </a:tcPr>
                </a:tc>
                <a:tc>
                  <a:txBody>
                    <a:bodyPr/>
                    <a:lstStyle/>
                    <a:p>
                      <a:pPr algn="ctr"/>
                      <a:r>
                        <a:rPr lang="en-US" sz="2400" b="1" dirty="0"/>
                        <a:t>0</a:t>
                      </a:r>
                    </a:p>
                  </a:txBody>
                  <a:tcPr anchor="ctr"/>
                </a:tc>
                <a:extLst>
                  <a:ext uri="{0D108BD9-81ED-4DB2-BD59-A6C34878D82A}">
                    <a16:rowId xmlns:a16="http://schemas.microsoft.com/office/drawing/2014/main" val="3780533084"/>
                  </a:ext>
                </a:extLst>
              </a:tr>
              <a:tr h="733513">
                <a:tc>
                  <a:txBody>
                    <a:bodyPr/>
                    <a:lstStyle/>
                    <a:p>
                      <a:pPr algn="ctr"/>
                      <a:r>
                        <a:rPr lang="en-US" sz="2400" dirty="0"/>
                        <a:t>x</a:t>
                      </a:r>
                      <a:r>
                        <a:rPr lang="en-US" sz="2400" baseline="-25000" dirty="0"/>
                        <a:t>2</a:t>
                      </a:r>
                    </a:p>
                  </a:txBody>
                  <a:tcPr anchor="ctr"/>
                </a:tc>
                <a:tc>
                  <a:txBody>
                    <a:bodyPr/>
                    <a:lstStyle/>
                    <a:p>
                      <a:pPr algn="ctr"/>
                      <a:r>
                        <a:rPr lang="en-US" sz="2400" dirty="0"/>
                        <a:t>10</a:t>
                      </a:r>
                    </a:p>
                  </a:txBody>
                  <a:tcPr anchor="ctr"/>
                </a:tc>
                <a:tc>
                  <a:txBody>
                    <a:bodyPr/>
                    <a:lstStyle/>
                    <a:p>
                      <a:pPr algn="ctr"/>
                      <a:r>
                        <a:rPr lang="en-US" sz="2400" dirty="0"/>
                        <a:t>0</a:t>
                      </a:r>
                    </a:p>
                  </a:txBody>
                  <a:tcPr anchor="ctr">
                    <a:solidFill>
                      <a:srgbClr val="FF7E79"/>
                    </a:solidFill>
                  </a:tcPr>
                </a:tc>
                <a:tc>
                  <a:txBody>
                    <a:bodyPr/>
                    <a:lstStyle/>
                    <a:p>
                      <a:pPr algn="ctr"/>
                      <a:r>
                        <a:rPr lang="en-US" sz="2400" b="1" dirty="0"/>
                        <a:t>0</a:t>
                      </a:r>
                    </a:p>
                  </a:txBody>
                  <a:tcPr anchor="ctr"/>
                </a:tc>
                <a:extLst>
                  <a:ext uri="{0D108BD9-81ED-4DB2-BD59-A6C34878D82A}">
                    <a16:rowId xmlns:a16="http://schemas.microsoft.com/office/drawing/2014/main" val="2183530068"/>
                  </a:ext>
                </a:extLst>
              </a:tr>
              <a:tr h="733513">
                <a:tc>
                  <a:txBody>
                    <a:bodyPr/>
                    <a:lstStyle/>
                    <a:p>
                      <a:pPr algn="ctr"/>
                      <a:r>
                        <a:rPr lang="en-US" sz="2400" dirty="0"/>
                        <a:t>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-15</a:t>
                      </a:r>
                    </a:p>
                  </a:txBody>
                  <a:tcPr anchor="ctr"/>
                </a:tc>
                <a:extLst>
                  <a:ext uri="{0D108BD9-81ED-4DB2-BD59-A6C34878D82A}">
                    <a16:rowId xmlns:a16="http://schemas.microsoft.com/office/drawing/2014/main" val="112304270"/>
                  </a:ext>
                </a:extLst>
              </a:tr>
              <a:tr h="733513">
                <a:tc>
                  <a:txBody>
                    <a:bodyPr/>
                    <a:lstStyle/>
                    <a:p>
                      <a:pPr algn="ctr"/>
                      <a:r>
                        <a:rPr lang="en-US" sz="2400" dirty="0"/>
                        <a:t>y=sigmoid(z)</a:t>
                      </a:r>
                    </a:p>
                  </a:txBody>
                  <a:tcPr anchor="ctr"/>
                </a:tc>
                <a:tc>
                  <a:txBody>
                    <a:bodyPr/>
                    <a:lstStyle/>
                    <a:p>
                      <a:pPr algn="ctr"/>
                      <a:endParaRPr lang="en-US" sz="2400" dirty="0"/>
                    </a:p>
                  </a:txBody>
                  <a:tcPr anchor="ctr"/>
                </a:tc>
                <a:tc>
                  <a:txBody>
                    <a:bodyPr/>
                    <a:lstStyle/>
                    <a:p>
                      <a:pPr algn="ctr"/>
                      <a:endParaRPr lang="en-US" sz="2400" dirty="0"/>
                    </a:p>
                  </a:txBody>
                  <a:tcPr anchor="ctr"/>
                </a:tc>
                <a:tc>
                  <a:txBody>
                    <a:bodyPr/>
                    <a:lstStyle/>
                    <a:p>
                      <a:pPr algn="ctr"/>
                      <a:r>
                        <a:rPr lang="en-US" sz="2400" b="1" dirty="0"/>
                        <a:t>&lt;0.001</a:t>
                      </a:r>
                    </a:p>
                  </a:txBody>
                  <a:tcPr anchor="ctr"/>
                </a:tc>
                <a:extLst>
                  <a:ext uri="{0D108BD9-81ED-4DB2-BD59-A6C34878D82A}">
                    <a16:rowId xmlns:a16="http://schemas.microsoft.com/office/drawing/2014/main" val="2199432465"/>
                  </a:ext>
                </a:extLst>
              </a:tr>
            </a:tbl>
          </a:graphicData>
        </a:graphic>
      </p:graphicFrame>
    </p:spTree>
    <p:extLst>
      <p:ext uri="{BB962C8B-B14F-4D97-AF65-F5344CB8AC3E}">
        <p14:creationId xmlns:p14="http://schemas.microsoft.com/office/powerpoint/2010/main" val="3592025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4206B-1BC4-8F3C-5BBB-6C46A5E8658A}"/>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E8DED2BF-854C-3BAD-346C-1914890C31F6}"/>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AF05FECB-59A6-5858-2B7A-E7327A6FF424}"/>
              </a:ext>
            </a:extLst>
          </p:cNvPr>
          <p:cNvSpPr txBox="1"/>
          <p:nvPr/>
        </p:nvSpPr>
        <p:spPr>
          <a:xfrm>
            <a:off x="4525347" y="997565"/>
            <a:ext cx="7464489" cy="2431435"/>
          </a:xfrm>
          <a:prstGeom prst="rect">
            <a:avLst/>
          </a:prstGeom>
          <a:noFill/>
        </p:spPr>
        <p:txBody>
          <a:bodyPr wrap="square" rtlCol="0">
            <a:spAutoFit/>
          </a:bodyPr>
          <a:lstStyle/>
          <a:p>
            <a:r>
              <a:rPr lang="en-US" sz="3200" b="1" dirty="0"/>
              <a:t>Takeaway: AND vs. OR</a:t>
            </a:r>
          </a:p>
          <a:p>
            <a:pPr marL="457200" indent="-457200">
              <a:buFont typeface="Arial" panose="020B0604020202020204" pitchFamily="34" charset="0"/>
              <a:buChar char="•"/>
            </a:pPr>
            <a:r>
              <a:rPr lang="en-US" sz="2400" dirty="0"/>
              <a:t>For both functions, both inputs need to have the same positive weights</a:t>
            </a:r>
          </a:p>
          <a:p>
            <a:pPr marL="457200" indent="-457200">
              <a:buFont typeface="Arial" panose="020B0604020202020204" pitchFamily="34" charset="0"/>
              <a:buChar char="•"/>
            </a:pPr>
            <a:r>
              <a:rPr lang="en-US" sz="2400" dirty="0"/>
              <a:t>But the two functions need to have different bias values</a:t>
            </a:r>
          </a:p>
          <a:p>
            <a:pPr marL="457200" indent="-457200">
              <a:buFont typeface="Arial" panose="020B0604020202020204" pitchFamily="34" charset="0"/>
              <a:buChar char="•"/>
            </a:pPr>
            <a:r>
              <a:rPr lang="en-US" sz="2400" dirty="0"/>
              <a:t>Bias = neuron’s threshold or baseline activity</a:t>
            </a:r>
          </a:p>
        </p:txBody>
      </p:sp>
      <p:graphicFrame>
        <p:nvGraphicFramePr>
          <p:cNvPr id="3" name="Table 2">
            <a:extLst>
              <a:ext uri="{FF2B5EF4-FFF2-40B4-BE49-F238E27FC236}">
                <a16:creationId xmlns:a16="http://schemas.microsoft.com/office/drawing/2014/main" id="{3DDE5E50-A3BF-700C-8DBC-B525337BC08A}"/>
              </a:ext>
            </a:extLst>
          </p:cNvPr>
          <p:cNvGraphicFramePr>
            <a:graphicFrameLocks noGrp="1"/>
          </p:cNvGraphicFramePr>
          <p:nvPr>
            <p:extLst>
              <p:ext uri="{D42A27DB-BD31-4B8C-83A1-F6EECF244321}">
                <p14:modId xmlns:p14="http://schemas.microsoft.com/office/powerpoint/2010/main" val="3583741560"/>
              </p:ext>
            </p:extLst>
          </p:nvPr>
        </p:nvGraphicFramePr>
        <p:xfrm>
          <a:off x="407438" y="1046442"/>
          <a:ext cx="3835732" cy="1737360"/>
        </p:xfrm>
        <a:graphic>
          <a:graphicData uri="http://schemas.openxmlformats.org/drawingml/2006/table">
            <a:tbl>
              <a:tblPr firstRow="1" bandRow="1">
                <a:tableStyleId>{5C22544A-7EE6-4342-B048-85BDC9FD1C3A}</a:tableStyleId>
              </a:tblPr>
              <a:tblGrid>
                <a:gridCol w="1686297">
                  <a:extLst>
                    <a:ext uri="{9D8B030D-6E8A-4147-A177-3AD203B41FA5}">
                      <a16:colId xmlns:a16="http://schemas.microsoft.com/office/drawing/2014/main" val="1616947874"/>
                    </a:ext>
                  </a:extLst>
                </a:gridCol>
                <a:gridCol w="771896">
                  <a:extLst>
                    <a:ext uri="{9D8B030D-6E8A-4147-A177-3AD203B41FA5}">
                      <a16:colId xmlns:a16="http://schemas.microsoft.com/office/drawing/2014/main" val="671212880"/>
                    </a:ext>
                  </a:extLst>
                </a:gridCol>
                <a:gridCol w="665018">
                  <a:extLst>
                    <a:ext uri="{9D8B030D-6E8A-4147-A177-3AD203B41FA5}">
                      <a16:colId xmlns:a16="http://schemas.microsoft.com/office/drawing/2014/main" val="4070632186"/>
                    </a:ext>
                  </a:extLst>
                </a:gridCol>
                <a:gridCol w="712521">
                  <a:extLst>
                    <a:ext uri="{9D8B030D-6E8A-4147-A177-3AD203B41FA5}">
                      <a16:colId xmlns:a16="http://schemas.microsoft.com/office/drawing/2014/main" val="3772922976"/>
                    </a:ext>
                  </a:extLst>
                </a:gridCol>
              </a:tblGrid>
              <a:tr h="0">
                <a:tc>
                  <a:txBody>
                    <a:bodyPr/>
                    <a:lstStyle/>
                    <a:p>
                      <a:pPr algn="ctr"/>
                      <a:r>
                        <a:rPr lang="en-US" sz="3200" dirty="0"/>
                        <a:t>Function</a:t>
                      </a:r>
                    </a:p>
                  </a:txBody>
                  <a:tcPr anchor="ctr"/>
                </a:tc>
                <a:tc>
                  <a:txBody>
                    <a:bodyPr/>
                    <a:lstStyle/>
                    <a:p>
                      <a:pPr algn="ctr"/>
                      <a:r>
                        <a:rPr lang="en-US" sz="3200" dirty="0"/>
                        <a:t>b0</a:t>
                      </a:r>
                    </a:p>
                  </a:txBody>
                  <a:tcPr anchor="ctr"/>
                </a:tc>
                <a:tc>
                  <a:txBody>
                    <a:bodyPr/>
                    <a:lstStyle/>
                    <a:p>
                      <a:pPr algn="ctr"/>
                      <a:r>
                        <a:rPr lang="en-US" sz="3200" dirty="0"/>
                        <a:t>b1</a:t>
                      </a:r>
                    </a:p>
                  </a:txBody>
                  <a:tcPr anchor="ctr"/>
                </a:tc>
                <a:tc>
                  <a:txBody>
                    <a:bodyPr/>
                    <a:lstStyle/>
                    <a:p>
                      <a:pPr algn="ctr"/>
                      <a:r>
                        <a:rPr lang="en-US" sz="3200" dirty="0"/>
                        <a:t>b2</a:t>
                      </a:r>
                    </a:p>
                  </a:txBody>
                  <a:tcPr anchor="ctr"/>
                </a:tc>
                <a:extLst>
                  <a:ext uri="{0D108BD9-81ED-4DB2-BD59-A6C34878D82A}">
                    <a16:rowId xmlns:a16="http://schemas.microsoft.com/office/drawing/2014/main" val="586827639"/>
                  </a:ext>
                </a:extLst>
              </a:tr>
              <a:tr h="263538">
                <a:tc>
                  <a:txBody>
                    <a:bodyPr/>
                    <a:lstStyle/>
                    <a:p>
                      <a:pPr algn="ctr"/>
                      <a:r>
                        <a:rPr lang="en-US" sz="3200" dirty="0"/>
                        <a:t>AND</a:t>
                      </a:r>
                    </a:p>
                  </a:txBody>
                  <a:tcPr anchor="ctr"/>
                </a:tc>
                <a:tc>
                  <a:txBody>
                    <a:bodyPr/>
                    <a:lstStyle/>
                    <a:p>
                      <a:pPr algn="ctr"/>
                      <a:r>
                        <a:rPr lang="en-US" sz="3200" dirty="0"/>
                        <a:t>-15</a:t>
                      </a:r>
                    </a:p>
                  </a:txBody>
                  <a:tcPr anchor="ctr"/>
                </a:tc>
                <a:tc>
                  <a:txBody>
                    <a:bodyPr/>
                    <a:lstStyle/>
                    <a:p>
                      <a:pPr algn="ctr"/>
                      <a:r>
                        <a:rPr lang="en-US" sz="3200" dirty="0"/>
                        <a:t>10</a:t>
                      </a:r>
                    </a:p>
                  </a:txBody>
                  <a:tcPr anchor="ctr"/>
                </a:tc>
                <a:tc>
                  <a:txBody>
                    <a:bodyPr/>
                    <a:lstStyle/>
                    <a:p>
                      <a:pPr algn="ctr"/>
                      <a:r>
                        <a:rPr lang="en-US" sz="3200" dirty="0"/>
                        <a:t>10</a:t>
                      </a:r>
                    </a:p>
                  </a:txBody>
                  <a:tcPr anchor="ctr"/>
                </a:tc>
                <a:extLst>
                  <a:ext uri="{0D108BD9-81ED-4DB2-BD59-A6C34878D82A}">
                    <a16:rowId xmlns:a16="http://schemas.microsoft.com/office/drawing/2014/main" val="1592172719"/>
                  </a:ext>
                </a:extLst>
              </a:tr>
              <a:tr h="263538">
                <a:tc>
                  <a:txBody>
                    <a:bodyPr/>
                    <a:lstStyle/>
                    <a:p>
                      <a:pPr algn="ctr"/>
                      <a:r>
                        <a:rPr lang="en-US" sz="3200" dirty="0"/>
                        <a:t>OR</a:t>
                      </a:r>
                    </a:p>
                  </a:txBody>
                  <a:tcPr anchor="ctr"/>
                </a:tc>
                <a:tc>
                  <a:txBody>
                    <a:bodyPr/>
                    <a:lstStyle/>
                    <a:p>
                      <a:pPr algn="ctr"/>
                      <a:r>
                        <a:rPr lang="en-US" sz="3200" dirty="0"/>
                        <a:t>-4</a:t>
                      </a:r>
                    </a:p>
                  </a:txBody>
                  <a:tcPr anchor="ctr"/>
                </a:tc>
                <a:tc>
                  <a:txBody>
                    <a:bodyPr/>
                    <a:lstStyle/>
                    <a:p>
                      <a:pPr algn="ctr"/>
                      <a:r>
                        <a:rPr lang="en-US" sz="3200" dirty="0"/>
                        <a:t>10</a:t>
                      </a:r>
                    </a:p>
                  </a:txBody>
                  <a:tcPr anchor="ctr"/>
                </a:tc>
                <a:tc>
                  <a:txBody>
                    <a:bodyPr/>
                    <a:lstStyle/>
                    <a:p>
                      <a:pPr algn="ctr"/>
                      <a:r>
                        <a:rPr lang="en-US" sz="3200" dirty="0"/>
                        <a:t>10</a:t>
                      </a:r>
                    </a:p>
                  </a:txBody>
                  <a:tcPr anchor="ctr"/>
                </a:tc>
                <a:extLst>
                  <a:ext uri="{0D108BD9-81ED-4DB2-BD59-A6C34878D82A}">
                    <a16:rowId xmlns:a16="http://schemas.microsoft.com/office/drawing/2014/main" val="741757872"/>
                  </a:ext>
                </a:extLst>
              </a:tr>
            </a:tbl>
          </a:graphicData>
        </a:graphic>
      </p:graphicFrame>
      <p:cxnSp>
        <p:nvCxnSpPr>
          <p:cNvPr id="7" name="Straight Arrow Connector 6">
            <a:extLst>
              <a:ext uri="{FF2B5EF4-FFF2-40B4-BE49-F238E27FC236}">
                <a16:creationId xmlns:a16="http://schemas.microsoft.com/office/drawing/2014/main" id="{0F0DC11F-2836-C937-53C4-044A9E088310}"/>
              </a:ext>
            </a:extLst>
          </p:cNvPr>
          <p:cNvCxnSpPr>
            <a:cxnSpLocks/>
          </p:cNvCxnSpPr>
          <p:nvPr/>
        </p:nvCxnSpPr>
        <p:spPr>
          <a:xfrm flipV="1">
            <a:off x="2149930" y="3358850"/>
            <a:ext cx="0" cy="2151913"/>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D86F4A50-D415-5774-B7BD-3D25A2CCB3FA}"/>
              </a:ext>
            </a:extLst>
          </p:cNvPr>
          <p:cNvCxnSpPr>
            <a:cxnSpLocks/>
          </p:cNvCxnSpPr>
          <p:nvPr/>
        </p:nvCxnSpPr>
        <p:spPr>
          <a:xfrm>
            <a:off x="2149930" y="5510763"/>
            <a:ext cx="1919287" cy="0"/>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75CE391-19BF-1CC0-C6B6-07BC5225D216}"/>
              </a:ext>
            </a:extLst>
          </p:cNvPr>
          <p:cNvSpPr/>
          <p:nvPr/>
        </p:nvSpPr>
        <p:spPr>
          <a:xfrm>
            <a:off x="3699560" y="3613666"/>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0" name="Oval 9">
            <a:extLst>
              <a:ext uri="{FF2B5EF4-FFF2-40B4-BE49-F238E27FC236}">
                <a16:creationId xmlns:a16="http://schemas.microsoft.com/office/drawing/2014/main" id="{7EF634F7-6512-29B8-4462-C07BF6DE57EF}"/>
              </a:ext>
            </a:extLst>
          </p:cNvPr>
          <p:cNvSpPr/>
          <p:nvPr/>
        </p:nvSpPr>
        <p:spPr>
          <a:xfrm>
            <a:off x="2035630" y="3613666"/>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1" name="Oval 10">
            <a:extLst>
              <a:ext uri="{FF2B5EF4-FFF2-40B4-BE49-F238E27FC236}">
                <a16:creationId xmlns:a16="http://schemas.microsoft.com/office/drawing/2014/main" id="{DFC4D7BB-6DBA-A81A-BFF5-47964C2B6E79}"/>
              </a:ext>
            </a:extLst>
          </p:cNvPr>
          <p:cNvSpPr/>
          <p:nvPr/>
        </p:nvSpPr>
        <p:spPr>
          <a:xfrm>
            <a:off x="2035630" y="5353068"/>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2" name="Oval 11">
            <a:extLst>
              <a:ext uri="{FF2B5EF4-FFF2-40B4-BE49-F238E27FC236}">
                <a16:creationId xmlns:a16="http://schemas.microsoft.com/office/drawing/2014/main" id="{EAC1CF01-E84B-4776-5F3E-5C5F0FD4B708}"/>
              </a:ext>
            </a:extLst>
          </p:cNvPr>
          <p:cNvSpPr/>
          <p:nvPr/>
        </p:nvSpPr>
        <p:spPr>
          <a:xfrm>
            <a:off x="3699560" y="5396463"/>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cxnSp>
        <p:nvCxnSpPr>
          <p:cNvPr id="14" name="Straight Arrow Connector 13">
            <a:extLst>
              <a:ext uri="{FF2B5EF4-FFF2-40B4-BE49-F238E27FC236}">
                <a16:creationId xmlns:a16="http://schemas.microsoft.com/office/drawing/2014/main" id="{50704D90-5AA2-0414-821E-7799E3E1DA93}"/>
              </a:ext>
            </a:extLst>
          </p:cNvPr>
          <p:cNvCxnSpPr>
            <a:cxnSpLocks/>
          </p:cNvCxnSpPr>
          <p:nvPr/>
        </p:nvCxnSpPr>
        <p:spPr>
          <a:xfrm flipH="1" flipV="1">
            <a:off x="2459149" y="3478035"/>
            <a:ext cx="1545815" cy="1598885"/>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C1BC1C2-503C-B29C-0B87-7B9907092695}"/>
              </a:ext>
            </a:extLst>
          </p:cNvPr>
          <p:cNvSpPr txBox="1"/>
          <p:nvPr/>
        </p:nvSpPr>
        <p:spPr>
          <a:xfrm>
            <a:off x="1723106" y="4499537"/>
            <a:ext cx="401072" cy="369332"/>
          </a:xfrm>
          <a:prstGeom prst="rect">
            <a:avLst/>
          </a:prstGeom>
          <a:noFill/>
        </p:spPr>
        <p:txBody>
          <a:bodyPr wrap="none" rtlCol="0">
            <a:spAutoFit/>
          </a:bodyPr>
          <a:lstStyle/>
          <a:p>
            <a:r>
              <a:rPr lang="en-US" dirty="0"/>
              <a:t>x1</a:t>
            </a:r>
          </a:p>
        </p:txBody>
      </p:sp>
      <p:sp>
        <p:nvSpPr>
          <p:cNvPr id="16" name="TextBox 15">
            <a:extLst>
              <a:ext uri="{FF2B5EF4-FFF2-40B4-BE49-F238E27FC236}">
                <a16:creationId xmlns:a16="http://schemas.microsoft.com/office/drawing/2014/main" id="{B9E1E6EE-92AA-9A15-9E7F-5EA8F5BBA07C}"/>
              </a:ext>
            </a:extLst>
          </p:cNvPr>
          <p:cNvSpPr txBox="1"/>
          <p:nvPr/>
        </p:nvSpPr>
        <p:spPr>
          <a:xfrm>
            <a:off x="2785136" y="5510763"/>
            <a:ext cx="401072" cy="369332"/>
          </a:xfrm>
          <a:prstGeom prst="rect">
            <a:avLst/>
          </a:prstGeom>
          <a:noFill/>
        </p:spPr>
        <p:txBody>
          <a:bodyPr wrap="none" rtlCol="0">
            <a:spAutoFit/>
          </a:bodyPr>
          <a:lstStyle/>
          <a:p>
            <a:r>
              <a:rPr lang="en-US" dirty="0"/>
              <a:t>x2</a:t>
            </a:r>
          </a:p>
        </p:txBody>
      </p:sp>
      <p:sp>
        <p:nvSpPr>
          <p:cNvPr id="17" name="TextBox 16">
            <a:extLst>
              <a:ext uri="{FF2B5EF4-FFF2-40B4-BE49-F238E27FC236}">
                <a16:creationId xmlns:a16="http://schemas.microsoft.com/office/drawing/2014/main" id="{F55FF970-D4F2-0A37-95F5-272949880032}"/>
              </a:ext>
            </a:extLst>
          </p:cNvPr>
          <p:cNvSpPr txBox="1"/>
          <p:nvPr/>
        </p:nvSpPr>
        <p:spPr>
          <a:xfrm>
            <a:off x="1573727" y="3501471"/>
            <a:ext cx="476412" cy="369332"/>
          </a:xfrm>
          <a:prstGeom prst="rect">
            <a:avLst/>
          </a:prstGeom>
          <a:noFill/>
        </p:spPr>
        <p:txBody>
          <a:bodyPr wrap="none" rtlCol="0">
            <a:spAutoFit/>
          </a:bodyPr>
          <a:lstStyle/>
          <a:p>
            <a:r>
              <a:rPr lang="en-US" dirty="0"/>
              <a:t>0,1</a:t>
            </a:r>
          </a:p>
        </p:txBody>
      </p:sp>
      <p:sp>
        <p:nvSpPr>
          <p:cNvPr id="18" name="TextBox 17">
            <a:extLst>
              <a:ext uri="{FF2B5EF4-FFF2-40B4-BE49-F238E27FC236}">
                <a16:creationId xmlns:a16="http://schemas.microsoft.com/office/drawing/2014/main" id="{3BCC5F4E-6DA0-B42C-6FFC-4FCC46CC2D42}"/>
              </a:ext>
            </a:extLst>
          </p:cNvPr>
          <p:cNvSpPr txBox="1"/>
          <p:nvPr/>
        </p:nvSpPr>
        <p:spPr>
          <a:xfrm>
            <a:off x="4004964" y="3429000"/>
            <a:ext cx="476412" cy="369332"/>
          </a:xfrm>
          <a:prstGeom prst="rect">
            <a:avLst/>
          </a:prstGeom>
          <a:noFill/>
        </p:spPr>
        <p:txBody>
          <a:bodyPr wrap="none" rtlCol="0">
            <a:spAutoFit/>
          </a:bodyPr>
          <a:lstStyle/>
          <a:p>
            <a:r>
              <a:rPr lang="en-US" dirty="0"/>
              <a:t>1,1</a:t>
            </a:r>
          </a:p>
        </p:txBody>
      </p:sp>
      <p:sp>
        <p:nvSpPr>
          <p:cNvPr id="19" name="TextBox 18">
            <a:extLst>
              <a:ext uri="{FF2B5EF4-FFF2-40B4-BE49-F238E27FC236}">
                <a16:creationId xmlns:a16="http://schemas.microsoft.com/office/drawing/2014/main" id="{5AB1C014-99A0-D71C-FA92-D9F1BE4BB75D}"/>
              </a:ext>
            </a:extLst>
          </p:cNvPr>
          <p:cNvSpPr txBox="1"/>
          <p:nvPr/>
        </p:nvSpPr>
        <p:spPr>
          <a:xfrm>
            <a:off x="3864579" y="5615787"/>
            <a:ext cx="476412" cy="369332"/>
          </a:xfrm>
          <a:prstGeom prst="rect">
            <a:avLst/>
          </a:prstGeom>
          <a:noFill/>
        </p:spPr>
        <p:txBody>
          <a:bodyPr wrap="none" rtlCol="0">
            <a:spAutoFit/>
          </a:bodyPr>
          <a:lstStyle/>
          <a:p>
            <a:r>
              <a:rPr lang="en-US" dirty="0"/>
              <a:t>1,0</a:t>
            </a:r>
          </a:p>
        </p:txBody>
      </p:sp>
      <p:sp>
        <p:nvSpPr>
          <p:cNvPr id="20" name="TextBox 19">
            <a:extLst>
              <a:ext uri="{FF2B5EF4-FFF2-40B4-BE49-F238E27FC236}">
                <a16:creationId xmlns:a16="http://schemas.microsoft.com/office/drawing/2014/main" id="{ADDDA513-A9C2-7386-D3D0-B8465682E2AF}"/>
              </a:ext>
            </a:extLst>
          </p:cNvPr>
          <p:cNvSpPr txBox="1"/>
          <p:nvPr/>
        </p:nvSpPr>
        <p:spPr>
          <a:xfrm>
            <a:off x="1601133" y="5431121"/>
            <a:ext cx="476412" cy="369332"/>
          </a:xfrm>
          <a:prstGeom prst="rect">
            <a:avLst/>
          </a:prstGeom>
          <a:noFill/>
        </p:spPr>
        <p:txBody>
          <a:bodyPr wrap="none" rtlCol="0">
            <a:spAutoFit/>
          </a:bodyPr>
          <a:lstStyle/>
          <a:p>
            <a:r>
              <a:rPr lang="en-US" dirty="0"/>
              <a:t>0,0</a:t>
            </a:r>
          </a:p>
        </p:txBody>
      </p:sp>
      <p:cxnSp>
        <p:nvCxnSpPr>
          <p:cNvPr id="21" name="Straight Arrow Connector 20">
            <a:extLst>
              <a:ext uri="{FF2B5EF4-FFF2-40B4-BE49-F238E27FC236}">
                <a16:creationId xmlns:a16="http://schemas.microsoft.com/office/drawing/2014/main" id="{4063E49D-894C-8257-92C9-978D62E5FDD4}"/>
              </a:ext>
            </a:extLst>
          </p:cNvPr>
          <p:cNvCxnSpPr>
            <a:cxnSpLocks/>
          </p:cNvCxnSpPr>
          <p:nvPr/>
        </p:nvCxnSpPr>
        <p:spPr>
          <a:xfrm flipV="1">
            <a:off x="7710624" y="3431321"/>
            <a:ext cx="0" cy="2151913"/>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17D17E4-CD14-2A24-B703-0040B072F450}"/>
              </a:ext>
            </a:extLst>
          </p:cNvPr>
          <p:cNvCxnSpPr>
            <a:cxnSpLocks/>
          </p:cNvCxnSpPr>
          <p:nvPr/>
        </p:nvCxnSpPr>
        <p:spPr>
          <a:xfrm>
            <a:off x="7710624" y="5583234"/>
            <a:ext cx="1919287" cy="0"/>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C4CBF2EE-29A5-5247-B36B-25F7C3197B0B}"/>
              </a:ext>
            </a:extLst>
          </p:cNvPr>
          <p:cNvSpPr/>
          <p:nvPr/>
        </p:nvSpPr>
        <p:spPr>
          <a:xfrm>
            <a:off x="9260254" y="3686137"/>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4" name="Oval 23">
            <a:extLst>
              <a:ext uri="{FF2B5EF4-FFF2-40B4-BE49-F238E27FC236}">
                <a16:creationId xmlns:a16="http://schemas.microsoft.com/office/drawing/2014/main" id="{96BE7426-232E-49D2-F4E2-A2A9DD7BF776}"/>
              </a:ext>
            </a:extLst>
          </p:cNvPr>
          <p:cNvSpPr/>
          <p:nvPr/>
        </p:nvSpPr>
        <p:spPr>
          <a:xfrm>
            <a:off x="7596324" y="3686137"/>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5" name="Oval 24">
            <a:extLst>
              <a:ext uri="{FF2B5EF4-FFF2-40B4-BE49-F238E27FC236}">
                <a16:creationId xmlns:a16="http://schemas.microsoft.com/office/drawing/2014/main" id="{261306F9-D46B-723B-CEF4-BD836BE84EB5}"/>
              </a:ext>
            </a:extLst>
          </p:cNvPr>
          <p:cNvSpPr/>
          <p:nvPr/>
        </p:nvSpPr>
        <p:spPr>
          <a:xfrm>
            <a:off x="7596324" y="5425539"/>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6" name="Oval 25">
            <a:extLst>
              <a:ext uri="{FF2B5EF4-FFF2-40B4-BE49-F238E27FC236}">
                <a16:creationId xmlns:a16="http://schemas.microsoft.com/office/drawing/2014/main" id="{1006F476-8195-23D2-6D57-57C6223DE030}"/>
              </a:ext>
            </a:extLst>
          </p:cNvPr>
          <p:cNvSpPr/>
          <p:nvPr/>
        </p:nvSpPr>
        <p:spPr>
          <a:xfrm>
            <a:off x="9260254" y="5468934"/>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cxnSp>
        <p:nvCxnSpPr>
          <p:cNvPr id="27" name="Straight Arrow Connector 26">
            <a:extLst>
              <a:ext uri="{FF2B5EF4-FFF2-40B4-BE49-F238E27FC236}">
                <a16:creationId xmlns:a16="http://schemas.microsoft.com/office/drawing/2014/main" id="{C511A2F5-1784-0488-34B5-3C29E0C8CC27}"/>
              </a:ext>
            </a:extLst>
          </p:cNvPr>
          <p:cNvCxnSpPr>
            <a:cxnSpLocks/>
          </p:cNvCxnSpPr>
          <p:nvPr/>
        </p:nvCxnSpPr>
        <p:spPr>
          <a:xfrm flipH="1" flipV="1">
            <a:off x="7527754" y="4118973"/>
            <a:ext cx="1545815" cy="1598885"/>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178D4EC-7EB2-BBE5-D78E-8D9EDE623004}"/>
              </a:ext>
            </a:extLst>
          </p:cNvPr>
          <p:cNvSpPr txBox="1"/>
          <p:nvPr/>
        </p:nvSpPr>
        <p:spPr>
          <a:xfrm>
            <a:off x="7283800" y="4572008"/>
            <a:ext cx="401072" cy="369332"/>
          </a:xfrm>
          <a:prstGeom prst="rect">
            <a:avLst/>
          </a:prstGeom>
          <a:noFill/>
        </p:spPr>
        <p:txBody>
          <a:bodyPr wrap="none" rtlCol="0">
            <a:spAutoFit/>
          </a:bodyPr>
          <a:lstStyle/>
          <a:p>
            <a:r>
              <a:rPr lang="en-US" dirty="0"/>
              <a:t>x1</a:t>
            </a:r>
          </a:p>
        </p:txBody>
      </p:sp>
      <p:sp>
        <p:nvSpPr>
          <p:cNvPr id="29" name="TextBox 28">
            <a:extLst>
              <a:ext uri="{FF2B5EF4-FFF2-40B4-BE49-F238E27FC236}">
                <a16:creationId xmlns:a16="http://schemas.microsoft.com/office/drawing/2014/main" id="{8EB1B429-219A-3363-728F-A5C3476FCCED}"/>
              </a:ext>
            </a:extLst>
          </p:cNvPr>
          <p:cNvSpPr txBox="1"/>
          <p:nvPr/>
        </p:nvSpPr>
        <p:spPr>
          <a:xfrm>
            <a:off x="8345830" y="5583234"/>
            <a:ext cx="401072" cy="369332"/>
          </a:xfrm>
          <a:prstGeom prst="rect">
            <a:avLst/>
          </a:prstGeom>
          <a:noFill/>
        </p:spPr>
        <p:txBody>
          <a:bodyPr wrap="none" rtlCol="0">
            <a:spAutoFit/>
          </a:bodyPr>
          <a:lstStyle/>
          <a:p>
            <a:r>
              <a:rPr lang="en-US" dirty="0"/>
              <a:t>x2</a:t>
            </a:r>
          </a:p>
        </p:txBody>
      </p:sp>
      <p:sp>
        <p:nvSpPr>
          <p:cNvPr id="30" name="TextBox 29">
            <a:extLst>
              <a:ext uri="{FF2B5EF4-FFF2-40B4-BE49-F238E27FC236}">
                <a16:creationId xmlns:a16="http://schemas.microsoft.com/office/drawing/2014/main" id="{45F91001-5ABF-C7D8-3B77-E86D6BBBDA93}"/>
              </a:ext>
            </a:extLst>
          </p:cNvPr>
          <p:cNvSpPr txBox="1"/>
          <p:nvPr/>
        </p:nvSpPr>
        <p:spPr>
          <a:xfrm>
            <a:off x="7134421" y="3573942"/>
            <a:ext cx="476412" cy="369332"/>
          </a:xfrm>
          <a:prstGeom prst="rect">
            <a:avLst/>
          </a:prstGeom>
          <a:noFill/>
        </p:spPr>
        <p:txBody>
          <a:bodyPr wrap="none" rtlCol="0">
            <a:spAutoFit/>
          </a:bodyPr>
          <a:lstStyle/>
          <a:p>
            <a:r>
              <a:rPr lang="en-US" dirty="0"/>
              <a:t>0,1</a:t>
            </a:r>
          </a:p>
        </p:txBody>
      </p:sp>
      <p:sp>
        <p:nvSpPr>
          <p:cNvPr id="31" name="TextBox 30">
            <a:extLst>
              <a:ext uri="{FF2B5EF4-FFF2-40B4-BE49-F238E27FC236}">
                <a16:creationId xmlns:a16="http://schemas.microsoft.com/office/drawing/2014/main" id="{C17FE424-98E4-24DB-53DB-383709DF8124}"/>
              </a:ext>
            </a:extLst>
          </p:cNvPr>
          <p:cNvSpPr txBox="1"/>
          <p:nvPr/>
        </p:nvSpPr>
        <p:spPr>
          <a:xfrm>
            <a:off x="9565658" y="3501471"/>
            <a:ext cx="476412" cy="369332"/>
          </a:xfrm>
          <a:prstGeom prst="rect">
            <a:avLst/>
          </a:prstGeom>
          <a:noFill/>
        </p:spPr>
        <p:txBody>
          <a:bodyPr wrap="none" rtlCol="0">
            <a:spAutoFit/>
          </a:bodyPr>
          <a:lstStyle/>
          <a:p>
            <a:r>
              <a:rPr lang="en-US" dirty="0"/>
              <a:t>1,1</a:t>
            </a:r>
          </a:p>
        </p:txBody>
      </p:sp>
      <p:sp>
        <p:nvSpPr>
          <p:cNvPr id="32" name="TextBox 31">
            <a:extLst>
              <a:ext uri="{FF2B5EF4-FFF2-40B4-BE49-F238E27FC236}">
                <a16:creationId xmlns:a16="http://schemas.microsoft.com/office/drawing/2014/main" id="{7B4A44FA-13E6-3759-F270-FFF351D96B81}"/>
              </a:ext>
            </a:extLst>
          </p:cNvPr>
          <p:cNvSpPr txBox="1"/>
          <p:nvPr/>
        </p:nvSpPr>
        <p:spPr>
          <a:xfrm>
            <a:off x="9425273" y="5688258"/>
            <a:ext cx="476412" cy="369332"/>
          </a:xfrm>
          <a:prstGeom prst="rect">
            <a:avLst/>
          </a:prstGeom>
          <a:noFill/>
        </p:spPr>
        <p:txBody>
          <a:bodyPr wrap="none" rtlCol="0">
            <a:spAutoFit/>
          </a:bodyPr>
          <a:lstStyle/>
          <a:p>
            <a:r>
              <a:rPr lang="en-US" dirty="0"/>
              <a:t>1,0</a:t>
            </a:r>
          </a:p>
        </p:txBody>
      </p:sp>
      <p:sp>
        <p:nvSpPr>
          <p:cNvPr id="33" name="TextBox 32">
            <a:extLst>
              <a:ext uri="{FF2B5EF4-FFF2-40B4-BE49-F238E27FC236}">
                <a16:creationId xmlns:a16="http://schemas.microsoft.com/office/drawing/2014/main" id="{AA46F65F-79EA-A978-DE8C-3ED698B08685}"/>
              </a:ext>
            </a:extLst>
          </p:cNvPr>
          <p:cNvSpPr txBox="1"/>
          <p:nvPr/>
        </p:nvSpPr>
        <p:spPr>
          <a:xfrm>
            <a:off x="7161827" y="5503592"/>
            <a:ext cx="476412" cy="369332"/>
          </a:xfrm>
          <a:prstGeom prst="rect">
            <a:avLst/>
          </a:prstGeom>
          <a:noFill/>
        </p:spPr>
        <p:txBody>
          <a:bodyPr wrap="none" rtlCol="0">
            <a:spAutoFit/>
          </a:bodyPr>
          <a:lstStyle/>
          <a:p>
            <a:r>
              <a:rPr lang="en-US" dirty="0"/>
              <a:t>0,0</a:t>
            </a:r>
          </a:p>
        </p:txBody>
      </p:sp>
      <p:sp>
        <p:nvSpPr>
          <p:cNvPr id="34" name="TextBox 33">
            <a:extLst>
              <a:ext uri="{FF2B5EF4-FFF2-40B4-BE49-F238E27FC236}">
                <a16:creationId xmlns:a16="http://schemas.microsoft.com/office/drawing/2014/main" id="{030623B1-A652-A2A6-771D-3B241AE4C830}"/>
              </a:ext>
            </a:extLst>
          </p:cNvPr>
          <p:cNvSpPr txBox="1"/>
          <p:nvPr/>
        </p:nvSpPr>
        <p:spPr>
          <a:xfrm>
            <a:off x="804426" y="4167535"/>
            <a:ext cx="609462" cy="369332"/>
          </a:xfrm>
          <a:prstGeom prst="rect">
            <a:avLst/>
          </a:prstGeom>
          <a:noFill/>
        </p:spPr>
        <p:txBody>
          <a:bodyPr wrap="none" rtlCol="0">
            <a:spAutoFit/>
          </a:bodyPr>
          <a:lstStyle/>
          <a:p>
            <a:r>
              <a:rPr lang="en-US" dirty="0"/>
              <a:t>AND</a:t>
            </a:r>
          </a:p>
        </p:txBody>
      </p:sp>
      <p:sp>
        <p:nvSpPr>
          <p:cNvPr id="35" name="TextBox 34">
            <a:extLst>
              <a:ext uri="{FF2B5EF4-FFF2-40B4-BE49-F238E27FC236}">
                <a16:creationId xmlns:a16="http://schemas.microsoft.com/office/drawing/2014/main" id="{DF7329D3-8EF8-FD88-F6C4-7FEF082FF78B}"/>
              </a:ext>
            </a:extLst>
          </p:cNvPr>
          <p:cNvSpPr txBox="1"/>
          <p:nvPr/>
        </p:nvSpPr>
        <p:spPr>
          <a:xfrm>
            <a:off x="6524959" y="4160080"/>
            <a:ext cx="461986" cy="369332"/>
          </a:xfrm>
          <a:prstGeom prst="rect">
            <a:avLst/>
          </a:prstGeom>
          <a:noFill/>
        </p:spPr>
        <p:txBody>
          <a:bodyPr wrap="none" rtlCol="0">
            <a:spAutoFit/>
          </a:bodyPr>
          <a:lstStyle/>
          <a:p>
            <a:r>
              <a:rPr lang="en-US" dirty="0"/>
              <a:t>OR</a:t>
            </a:r>
          </a:p>
        </p:txBody>
      </p:sp>
    </p:spTree>
    <p:extLst>
      <p:ext uri="{BB962C8B-B14F-4D97-AF65-F5344CB8AC3E}">
        <p14:creationId xmlns:p14="http://schemas.microsoft.com/office/powerpoint/2010/main" val="1979941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2FD814-CC4F-6EA3-9DFB-110AA8A64C75}"/>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CC59F29F-C419-A5FA-B8E8-BCEB5823B9B7}"/>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1E87859F-AFBD-1EC8-60D2-3C3174867031}"/>
              </a:ext>
            </a:extLst>
          </p:cNvPr>
          <p:cNvSpPr txBox="1"/>
          <p:nvPr/>
        </p:nvSpPr>
        <p:spPr>
          <a:xfrm>
            <a:off x="86299" y="664576"/>
            <a:ext cx="11837160" cy="584775"/>
          </a:xfrm>
          <a:prstGeom prst="rect">
            <a:avLst/>
          </a:prstGeom>
          <a:noFill/>
        </p:spPr>
        <p:txBody>
          <a:bodyPr wrap="square" rtlCol="0">
            <a:spAutoFit/>
          </a:bodyPr>
          <a:lstStyle/>
          <a:p>
            <a:r>
              <a:rPr lang="en-US" sz="3200" b="1" dirty="0"/>
              <a:t>Logical NOT Neural Circuit</a:t>
            </a:r>
            <a:endParaRPr lang="en-US" sz="2200" b="1" dirty="0"/>
          </a:p>
        </p:txBody>
      </p:sp>
      <p:grpSp>
        <p:nvGrpSpPr>
          <p:cNvPr id="69" name="Group 68">
            <a:extLst>
              <a:ext uri="{FF2B5EF4-FFF2-40B4-BE49-F238E27FC236}">
                <a16:creationId xmlns:a16="http://schemas.microsoft.com/office/drawing/2014/main" id="{9981C7ED-0E7F-348D-21FD-A9010A106A88}"/>
              </a:ext>
            </a:extLst>
          </p:cNvPr>
          <p:cNvGrpSpPr/>
          <p:nvPr/>
        </p:nvGrpSpPr>
        <p:grpSpPr>
          <a:xfrm>
            <a:off x="218330" y="1259101"/>
            <a:ext cx="5197558" cy="1918462"/>
            <a:chOff x="185622" y="1249351"/>
            <a:chExt cx="5197558" cy="1918462"/>
          </a:xfrm>
        </p:grpSpPr>
        <p:sp>
          <p:nvSpPr>
            <p:cNvPr id="6" name="Oval 5">
              <a:extLst>
                <a:ext uri="{FF2B5EF4-FFF2-40B4-BE49-F238E27FC236}">
                  <a16:creationId xmlns:a16="http://schemas.microsoft.com/office/drawing/2014/main" id="{9CB5CB37-5436-C0FD-EB63-05C361EDEE69}"/>
                </a:ext>
              </a:extLst>
            </p:cNvPr>
            <p:cNvSpPr/>
            <p:nvPr/>
          </p:nvSpPr>
          <p:spPr>
            <a:xfrm>
              <a:off x="1832373"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z</a:t>
              </a:r>
            </a:p>
          </p:txBody>
        </p:sp>
        <p:sp>
          <p:nvSpPr>
            <p:cNvPr id="7" name="Oval 6">
              <a:extLst>
                <a:ext uri="{FF2B5EF4-FFF2-40B4-BE49-F238E27FC236}">
                  <a16:creationId xmlns:a16="http://schemas.microsoft.com/office/drawing/2014/main" id="{125581FE-12D0-7228-7EBB-86AB5A17CDF2}"/>
                </a:ext>
              </a:extLst>
            </p:cNvPr>
            <p:cNvSpPr/>
            <p:nvPr/>
          </p:nvSpPr>
          <p:spPr>
            <a:xfrm>
              <a:off x="185622" y="2253413"/>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p>
          </p:txBody>
        </p:sp>
        <p:sp>
          <p:nvSpPr>
            <p:cNvPr id="8" name="Oval 7">
              <a:extLst>
                <a:ext uri="{FF2B5EF4-FFF2-40B4-BE49-F238E27FC236}">
                  <a16:creationId xmlns:a16="http://schemas.microsoft.com/office/drawing/2014/main" id="{C5BFA345-2C9A-3593-9D6C-E69B2CEEEE39}"/>
                </a:ext>
              </a:extLst>
            </p:cNvPr>
            <p:cNvSpPr/>
            <p:nvPr/>
          </p:nvSpPr>
          <p:spPr>
            <a:xfrm>
              <a:off x="202577"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0</a:t>
              </a:r>
              <a:r>
                <a:rPr lang="en-US" sz="2400" dirty="0">
                  <a:solidFill>
                    <a:schemeClr val="bg1"/>
                  </a:solidFill>
                </a:rPr>
                <a:t>=1</a:t>
              </a:r>
            </a:p>
          </p:txBody>
        </p:sp>
        <p:cxnSp>
          <p:nvCxnSpPr>
            <p:cNvPr id="12" name="Straight Arrow Connector 11">
              <a:extLst>
                <a:ext uri="{FF2B5EF4-FFF2-40B4-BE49-F238E27FC236}">
                  <a16:creationId xmlns:a16="http://schemas.microsoft.com/office/drawing/2014/main" id="{4F40078B-D85D-33A7-07C0-4375D5810660}"/>
                </a:ext>
              </a:extLst>
            </p:cNvPr>
            <p:cNvCxnSpPr>
              <a:cxnSpLocks/>
              <a:stCxn id="8" idx="6"/>
              <a:endCxn id="6" idx="2"/>
            </p:cNvCxnSpPr>
            <p:nvPr/>
          </p:nvCxnSpPr>
          <p:spPr>
            <a:xfrm>
              <a:off x="1116977" y="1706551"/>
              <a:ext cx="715396" cy="0"/>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93E9614E-2FC0-2888-12D4-12B21A4DA45E}"/>
                </a:ext>
              </a:extLst>
            </p:cNvPr>
            <p:cNvCxnSpPr>
              <a:cxnSpLocks/>
              <a:stCxn id="7" idx="6"/>
              <a:endCxn id="6" idx="2"/>
            </p:cNvCxnSpPr>
            <p:nvPr/>
          </p:nvCxnSpPr>
          <p:spPr>
            <a:xfrm flipV="1">
              <a:off x="1100022" y="1706551"/>
              <a:ext cx="732351" cy="1004062"/>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D9CA786-C06F-7230-9CD3-1037EB15BD04}"/>
                </a:ext>
              </a:extLst>
            </p:cNvPr>
            <p:cNvCxnSpPr>
              <a:cxnSpLocks/>
              <a:stCxn id="6" idx="6"/>
              <a:endCxn id="5" idx="2"/>
            </p:cNvCxnSpPr>
            <p:nvPr/>
          </p:nvCxnSpPr>
          <p:spPr>
            <a:xfrm>
              <a:off x="2746773" y="1706551"/>
              <a:ext cx="49032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357873E7-A7B4-9C5E-6E3B-22C3CC4697CF}"/>
                </a:ext>
              </a:extLst>
            </p:cNvPr>
            <p:cNvCxnSpPr>
              <a:cxnSpLocks/>
              <a:stCxn id="5" idx="6"/>
              <a:endCxn id="28" idx="2"/>
            </p:cNvCxnSpPr>
            <p:nvPr/>
          </p:nvCxnSpPr>
          <p:spPr>
            <a:xfrm>
              <a:off x="4151494" y="1706551"/>
              <a:ext cx="317286"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AEB8722C-AFC5-8F6D-FED3-9DCDF51A3065}"/>
                </a:ext>
              </a:extLst>
            </p:cNvPr>
            <p:cNvSpPr/>
            <p:nvPr/>
          </p:nvSpPr>
          <p:spPr>
            <a:xfrm>
              <a:off x="4468780"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grpSp>
          <p:nvGrpSpPr>
            <p:cNvPr id="13" name="Group 12">
              <a:extLst>
                <a:ext uri="{FF2B5EF4-FFF2-40B4-BE49-F238E27FC236}">
                  <a16:creationId xmlns:a16="http://schemas.microsoft.com/office/drawing/2014/main" id="{067FAA57-97BA-6763-DDEE-0BC4430F0ECF}"/>
                </a:ext>
              </a:extLst>
            </p:cNvPr>
            <p:cNvGrpSpPr/>
            <p:nvPr/>
          </p:nvGrpSpPr>
          <p:grpSpPr>
            <a:xfrm>
              <a:off x="3237094" y="1249351"/>
              <a:ext cx="914400" cy="914400"/>
              <a:chOff x="5396451" y="3634947"/>
              <a:chExt cx="1051560" cy="1051560"/>
            </a:xfrm>
          </p:grpSpPr>
          <p:sp>
            <p:nvSpPr>
              <p:cNvPr id="5" name="Oval 4">
                <a:extLst>
                  <a:ext uri="{FF2B5EF4-FFF2-40B4-BE49-F238E27FC236}">
                    <a16:creationId xmlns:a16="http://schemas.microsoft.com/office/drawing/2014/main" id="{57F06808-897A-7B11-C99F-EF2229030D3A}"/>
                  </a:ext>
                </a:extLst>
              </p:cNvPr>
              <p:cNvSpPr/>
              <p:nvPr/>
            </p:nvSpPr>
            <p:spPr>
              <a:xfrm>
                <a:off x="5396451" y="3634947"/>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pic>
            <p:nvPicPr>
              <p:cNvPr id="3" name="Picture 2">
                <a:extLst>
                  <a:ext uri="{FF2B5EF4-FFF2-40B4-BE49-F238E27FC236}">
                    <a16:creationId xmlns:a16="http://schemas.microsoft.com/office/drawing/2014/main" id="{7F6D3AE8-D0B2-5211-3614-1801927A0CA7}"/>
                  </a:ext>
                </a:extLst>
              </p:cNvPr>
              <p:cNvPicPr>
                <a:picLocks noChangeAspect="1"/>
              </p:cNvPicPr>
              <p:nvPr/>
            </p:nvPicPr>
            <p:blipFill>
              <a:blip r:embed="rId3"/>
              <a:srcRect l="17286" b="20097"/>
              <a:stretch>
                <a:fillRect/>
              </a:stretch>
            </p:blipFill>
            <p:spPr>
              <a:xfrm>
                <a:off x="5591879" y="3843896"/>
                <a:ext cx="619081" cy="653557"/>
              </a:xfrm>
              <a:prstGeom prst="rect">
                <a:avLst/>
              </a:prstGeom>
            </p:spPr>
          </p:pic>
        </p:grpSp>
        <p:sp>
          <p:nvSpPr>
            <p:cNvPr id="22" name="TextBox 21">
              <a:extLst>
                <a:ext uri="{FF2B5EF4-FFF2-40B4-BE49-F238E27FC236}">
                  <a16:creationId xmlns:a16="http://schemas.microsoft.com/office/drawing/2014/main" id="{B171EE7D-E923-0777-2E3B-CF54A4D0D854}"/>
                </a:ext>
              </a:extLst>
            </p:cNvPr>
            <p:cNvSpPr txBox="1"/>
            <p:nvPr/>
          </p:nvSpPr>
          <p:spPr>
            <a:xfrm>
              <a:off x="1227561" y="1343971"/>
              <a:ext cx="408845" cy="369332"/>
            </a:xfrm>
            <a:prstGeom prst="rect">
              <a:avLst/>
            </a:prstGeom>
            <a:noFill/>
          </p:spPr>
          <p:txBody>
            <a:bodyPr wrap="square" rtlCol="0">
              <a:spAutoFit/>
            </a:bodyPr>
            <a:lstStyle/>
            <a:p>
              <a:r>
                <a:rPr lang="en-US" dirty="0"/>
                <a:t>b</a:t>
              </a:r>
              <a:r>
                <a:rPr lang="en-US" baseline="-25000" dirty="0"/>
                <a:t>0</a:t>
              </a:r>
            </a:p>
          </p:txBody>
        </p:sp>
        <p:sp>
          <p:nvSpPr>
            <p:cNvPr id="23" name="TextBox 22">
              <a:extLst>
                <a:ext uri="{FF2B5EF4-FFF2-40B4-BE49-F238E27FC236}">
                  <a16:creationId xmlns:a16="http://schemas.microsoft.com/office/drawing/2014/main" id="{C6C0B028-09E1-E826-2C1F-EC17D23524F5}"/>
                </a:ext>
              </a:extLst>
            </p:cNvPr>
            <p:cNvSpPr txBox="1"/>
            <p:nvPr/>
          </p:nvSpPr>
          <p:spPr>
            <a:xfrm>
              <a:off x="992633" y="2085261"/>
              <a:ext cx="614780" cy="369332"/>
            </a:xfrm>
            <a:prstGeom prst="rect">
              <a:avLst/>
            </a:prstGeom>
            <a:noFill/>
          </p:spPr>
          <p:txBody>
            <a:bodyPr wrap="square" rtlCol="0">
              <a:spAutoFit/>
            </a:bodyPr>
            <a:lstStyle/>
            <a:p>
              <a:r>
                <a:rPr lang="en-US" dirty="0"/>
                <a:t>b</a:t>
              </a:r>
              <a:r>
                <a:rPr lang="en-US" baseline="-25000" dirty="0"/>
                <a:t>1</a:t>
              </a:r>
            </a:p>
          </p:txBody>
        </p:sp>
      </p:grpSp>
      <p:graphicFrame>
        <p:nvGraphicFramePr>
          <p:cNvPr id="38" name="Table 37">
            <a:extLst>
              <a:ext uri="{FF2B5EF4-FFF2-40B4-BE49-F238E27FC236}">
                <a16:creationId xmlns:a16="http://schemas.microsoft.com/office/drawing/2014/main" id="{6CBDAEA7-5CDE-CE70-B953-71A74528CFAF}"/>
              </a:ext>
            </a:extLst>
          </p:cNvPr>
          <p:cNvGraphicFramePr>
            <a:graphicFrameLocks noGrp="1"/>
          </p:cNvGraphicFramePr>
          <p:nvPr>
            <p:extLst>
              <p:ext uri="{D42A27DB-BD31-4B8C-83A1-F6EECF244321}">
                <p14:modId xmlns:p14="http://schemas.microsoft.com/office/powerpoint/2010/main" val="3902474909"/>
              </p:ext>
            </p:extLst>
          </p:nvPr>
        </p:nvGraphicFramePr>
        <p:xfrm>
          <a:off x="1507383" y="4184373"/>
          <a:ext cx="2577320" cy="1188720"/>
        </p:xfrm>
        <a:graphic>
          <a:graphicData uri="http://schemas.openxmlformats.org/drawingml/2006/table">
            <a:tbl>
              <a:tblPr firstRow="1" bandRow="1">
                <a:tableStyleId>{5C22544A-7EE6-4342-B048-85BDC9FD1C3A}</a:tableStyleId>
              </a:tblPr>
              <a:tblGrid>
                <a:gridCol w="644330">
                  <a:extLst>
                    <a:ext uri="{9D8B030D-6E8A-4147-A177-3AD203B41FA5}">
                      <a16:colId xmlns:a16="http://schemas.microsoft.com/office/drawing/2014/main" val="671212880"/>
                    </a:ext>
                  </a:extLst>
                </a:gridCol>
                <a:gridCol w="644330">
                  <a:extLst>
                    <a:ext uri="{9D8B030D-6E8A-4147-A177-3AD203B41FA5}">
                      <a16:colId xmlns:a16="http://schemas.microsoft.com/office/drawing/2014/main" val="4070632186"/>
                    </a:ext>
                  </a:extLst>
                </a:gridCol>
                <a:gridCol w="644330">
                  <a:extLst>
                    <a:ext uri="{9D8B030D-6E8A-4147-A177-3AD203B41FA5}">
                      <a16:colId xmlns:a16="http://schemas.microsoft.com/office/drawing/2014/main" val="1420174902"/>
                    </a:ext>
                  </a:extLst>
                </a:gridCol>
                <a:gridCol w="644330">
                  <a:extLst>
                    <a:ext uri="{9D8B030D-6E8A-4147-A177-3AD203B41FA5}">
                      <a16:colId xmlns:a16="http://schemas.microsoft.com/office/drawing/2014/main" val="1250136169"/>
                    </a:ext>
                  </a:extLst>
                </a:gridCol>
              </a:tblGrid>
              <a:tr h="237144">
                <a:tc>
                  <a:txBody>
                    <a:bodyPr/>
                    <a:lstStyle/>
                    <a:p>
                      <a:pPr algn="ctr"/>
                      <a:r>
                        <a:rPr lang="en-US" sz="2000" dirty="0"/>
                        <a:t>x0</a:t>
                      </a:r>
                    </a:p>
                  </a:txBody>
                  <a:tcPr anchor="ctr"/>
                </a:tc>
                <a:tc>
                  <a:txBody>
                    <a:bodyPr/>
                    <a:lstStyle/>
                    <a:p>
                      <a:pPr algn="ctr"/>
                      <a:r>
                        <a:rPr lang="en-US" sz="2000" dirty="0"/>
                        <a:t>x1</a:t>
                      </a:r>
                    </a:p>
                  </a:txBody>
                  <a:tcPr anchor="ctr"/>
                </a:tc>
                <a:tc>
                  <a:txBody>
                    <a:bodyPr/>
                    <a:lstStyle/>
                    <a:p>
                      <a:pPr algn="ctr"/>
                      <a:r>
                        <a:rPr lang="en-US" sz="2000" dirty="0"/>
                        <a:t>y</a:t>
                      </a:r>
                    </a:p>
                  </a:txBody>
                  <a:tcPr anchor="ctr"/>
                </a:tc>
                <a:tc>
                  <a:txBody>
                    <a:bodyPr/>
                    <a:lstStyle/>
                    <a:p>
                      <a:pPr algn="ctr"/>
                      <a:r>
                        <a:rPr lang="en-US" sz="2000" dirty="0"/>
                        <a:t>o</a:t>
                      </a:r>
                    </a:p>
                  </a:txBody>
                  <a:tcPr anchor="ctr"/>
                </a:tc>
                <a:extLst>
                  <a:ext uri="{0D108BD9-81ED-4DB2-BD59-A6C34878D82A}">
                    <a16:rowId xmlns:a16="http://schemas.microsoft.com/office/drawing/2014/main" val="1592172719"/>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.001</a:t>
                      </a:r>
                    </a:p>
                  </a:txBody>
                  <a:tcPr anchor="ctr"/>
                </a:tc>
                <a:extLst>
                  <a:ext uri="{0D108BD9-81ED-4DB2-BD59-A6C34878D82A}">
                    <a16:rowId xmlns:a16="http://schemas.microsoft.com/office/drawing/2014/main" val="4131369601"/>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.999</a:t>
                      </a:r>
                    </a:p>
                  </a:txBody>
                  <a:tcPr anchor="ctr"/>
                </a:tc>
                <a:extLst>
                  <a:ext uri="{0D108BD9-81ED-4DB2-BD59-A6C34878D82A}">
                    <a16:rowId xmlns:a16="http://schemas.microsoft.com/office/drawing/2014/main" val="2503293718"/>
                  </a:ext>
                </a:extLst>
              </a:tr>
            </a:tbl>
          </a:graphicData>
        </a:graphic>
      </p:graphicFrame>
      <p:graphicFrame>
        <p:nvGraphicFramePr>
          <p:cNvPr id="47" name="Table 46">
            <a:extLst>
              <a:ext uri="{FF2B5EF4-FFF2-40B4-BE49-F238E27FC236}">
                <a16:creationId xmlns:a16="http://schemas.microsoft.com/office/drawing/2014/main" id="{22D21367-669A-94CF-B121-B305A5DFABD1}"/>
              </a:ext>
            </a:extLst>
          </p:cNvPr>
          <p:cNvGraphicFramePr>
            <a:graphicFrameLocks noGrp="1"/>
          </p:cNvGraphicFramePr>
          <p:nvPr>
            <p:extLst>
              <p:ext uri="{D42A27DB-BD31-4B8C-83A1-F6EECF244321}">
                <p14:modId xmlns:p14="http://schemas.microsoft.com/office/powerpoint/2010/main" val="4223596946"/>
              </p:ext>
            </p:extLst>
          </p:nvPr>
        </p:nvGraphicFramePr>
        <p:xfrm>
          <a:off x="1507383" y="3056128"/>
          <a:ext cx="1282690" cy="792480"/>
        </p:xfrm>
        <a:graphic>
          <a:graphicData uri="http://schemas.openxmlformats.org/drawingml/2006/table">
            <a:tbl>
              <a:tblPr firstRow="1" bandRow="1">
                <a:tableStyleId>{5C22544A-7EE6-4342-B048-85BDC9FD1C3A}</a:tableStyleId>
              </a:tblPr>
              <a:tblGrid>
                <a:gridCol w="641345">
                  <a:extLst>
                    <a:ext uri="{9D8B030D-6E8A-4147-A177-3AD203B41FA5}">
                      <a16:colId xmlns:a16="http://schemas.microsoft.com/office/drawing/2014/main" val="671212880"/>
                    </a:ext>
                  </a:extLst>
                </a:gridCol>
                <a:gridCol w="641345">
                  <a:extLst>
                    <a:ext uri="{9D8B030D-6E8A-4147-A177-3AD203B41FA5}">
                      <a16:colId xmlns:a16="http://schemas.microsoft.com/office/drawing/2014/main" val="4070632186"/>
                    </a:ext>
                  </a:extLst>
                </a:gridCol>
              </a:tblGrid>
              <a:tr h="263538">
                <a:tc>
                  <a:txBody>
                    <a:bodyPr/>
                    <a:lstStyle/>
                    <a:p>
                      <a:pPr algn="ctr"/>
                      <a:r>
                        <a:rPr lang="en-US" sz="2000" dirty="0"/>
                        <a:t>b0</a:t>
                      </a:r>
                    </a:p>
                  </a:txBody>
                  <a:tcPr anchor="ctr"/>
                </a:tc>
                <a:tc>
                  <a:txBody>
                    <a:bodyPr/>
                    <a:lstStyle/>
                    <a:p>
                      <a:pPr algn="ctr"/>
                      <a:r>
                        <a:rPr lang="en-US" sz="2000" dirty="0"/>
                        <a:t>b1</a:t>
                      </a:r>
                    </a:p>
                  </a:txBody>
                  <a:tcPr anchor="ctr"/>
                </a:tc>
                <a:extLst>
                  <a:ext uri="{0D108BD9-81ED-4DB2-BD59-A6C34878D82A}">
                    <a16:rowId xmlns:a16="http://schemas.microsoft.com/office/drawing/2014/main" val="586827639"/>
                  </a:ext>
                </a:extLst>
              </a:tr>
              <a:tr h="263538">
                <a:tc>
                  <a:txBody>
                    <a:bodyPr/>
                    <a:lstStyle/>
                    <a:p>
                      <a:pPr algn="ctr"/>
                      <a:r>
                        <a:rPr lang="en-US" sz="2000" dirty="0"/>
                        <a:t>2</a:t>
                      </a:r>
                    </a:p>
                  </a:txBody>
                  <a:tcPr anchor="ctr"/>
                </a:tc>
                <a:tc>
                  <a:txBody>
                    <a:bodyPr/>
                    <a:lstStyle/>
                    <a:p>
                      <a:pPr algn="ctr"/>
                      <a:r>
                        <a:rPr lang="en-US" sz="2000" dirty="0"/>
                        <a:t>-5</a:t>
                      </a:r>
                    </a:p>
                  </a:txBody>
                  <a:tcPr anchor="ctr"/>
                </a:tc>
                <a:extLst>
                  <a:ext uri="{0D108BD9-81ED-4DB2-BD59-A6C34878D82A}">
                    <a16:rowId xmlns:a16="http://schemas.microsoft.com/office/drawing/2014/main" val="1592172719"/>
                  </a:ext>
                </a:extLst>
              </a:tr>
            </a:tbl>
          </a:graphicData>
        </a:graphic>
      </p:graphicFrame>
      <p:graphicFrame>
        <p:nvGraphicFramePr>
          <p:cNvPr id="66" name="Table 65">
            <a:extLst>
              <a:ext uri="{FF2B5EF4-FFF2-40B4-BE49-F238E27FC236}">
                <a16:creationId xmlns:a16="http://schemas.microsoft.com/office/drawing/2014/main" id="{78F60BF4-244F-228B-9555-04FA0F8420C9}"/>
              </a:ext>
            </a:extLst>
          </p:cNvPr>
          <p:cNvGraphicFramePr>
            <a:graphicFrameLocks noGrp="1"/>
          </p:cNvGraphicFramePr>
          <p:nvPr>
            <p:extLst>
              <p:ext uri="{D42A27DB-BD31-4B8C-83A1-F6EECF244321}">
                <p14:modId xmlns:p14="http://schemas.microsoft.com/office/powerpoint/2010/main" val="1332621483"/>
              </p:ext>
            </p:extLst>
          </p:nvPr>
        </p:nvGraphicFramePr>
        <p:xfrm>
          <a:off x="5886407" y="1544855"/>
          <a:ext cx="2944984" cy="3667565"/>
        </p:xfrm>
        <a:graphic>
          <a:graphicData uri="http://schemas.openxmlformats.org/drawingml/2006/table">
            <a:tbl>
              <a:tblPr firstRow="1" bandRow="1">
                <a:tableStyleId>{5C22544A-7EE6-4342-B048-85BDC9FD1C3A}</a:tableStyleId>
              </a:tblPr>
              <a:tblGrid>
                <a:gridCol w="831273">
                  <a:extLst>
                    <a:ext uri="{9D8B030D-6E8A-4147-A177-3AD203B41FA5}">
                      <a16:colId xmlns:a16="http://schemas.microsoft.com/office/drawing/2014/main" val="315405830"/>
                    </a:ext>
                  </a:extLst>
                </a:gridCol>
                <a:gridCol w="676893">
                  <a:extLst>
                    <a:ext uri="{9D8B030D-6E8A-4147-A177-3AD203B41FA5}">
                      <a16:colId xmlns:a16="http://schemas.microsoft.com/office/drawing/2014/main" val="2379444623"/>
                    </a:ext>
                  </a:extLst>
                </a:gridCol>
                <a:gridCol w="593766">
                  <a:extLst>
                    <a:ext uri="{9D8B030D-6E8A-4147-A177-3AD203B41FA5}">
                      <a16:colId xmlns:a16="http://schemas.microsoft.com/office/drawing/2014/main" val="296770033"/>
                    </a:ext>
                  </a:extLst>
                </a:gridCol>
                <a:gridCol w="843052">
                  <a:extLst>
                    <a:ext uri="{9D8B030D-6E8A-4147-A177-3AD203B41FA5}">
                      <a16:colId xmlns:a16="http://schemas.microsoft.com/office/drawing/2014/main" val="874887623"/>
                    </a:ext>
                  </a:extLst>
                </a:gridCol>
              </a:tblGrid>
              <a:tr h="733513">
                <a:tc>
                  <a:txBody>
                    <a:bodyPr/>
                    <a:lstStyle/>
                    <a:p>
                      <a:pPr algn="ctr"/>
                      <a:r>
                        <a:rPr lang="en-US" sz="2000" dirty="0"/>
                        <a:t>Unit</a:t>
                      </a:r>
                    </a:p>
                  </a:txBody>
                  <a:tcPr anchor="ctr"/>
                </a:tc>
                <a:tc>
                  <a:txBody>
                    <a:bodyPr/>
                    <a:lstStyle/>
                    <a:p>
                      <a:pPr algn="ctr"/>
                      <a:r>
                        <a:rPr lang="en-US" sz="2000" dirty="0"/>
                        <a:t>b</a:t>
                      </a:r>
                    </a:p>
                  </a:txBody>
                  <a:tcPr anchor="ctr"/>
                </a:tc>
                <a:tc>
                  <a:txBody>
                    <a:bodyPr/>
                    <a:lstStyle/>
                    <a:p>
                      <a:pPr algn="ctr"/>
                      <a:r>
                        <a:rPr lang="en-US" sz="2000" dirty="0"/>
                        <a:t>x</a:t>
                      </a:r>
                    </a:p>
                  </a:txBody>
                  <a:tcPr anchor="ctr"/>
                </a:tc>
                <a:tc>
                  <a:txBody>
                    <a:bodyPr/>
                    <a:lstStyle/>
                    <a:p>
                      <a:pPr algn="ctr"/>
                      <a:r>
                        <a:rPr lang="en-US" sz="2000" b="1" dirty="0"/>
                        <a:t>x*b</a:t>
                      </a:r>
                    </a:p>
                  </a:txBody>
                  <a:tcPr anchor="ctr"/>
                </a:tc>
                <a:extLst>
                  <a:ext uri="{0D108BD9-81ED-4DB2-BD59-A6C34878D82A}">
                    <a16:rowId xmlns:a16="http://schemas.microsoft.com/office/drawing/2014/main" val="2018623730"/>
                  </a:ext>
                </a:extLst>
              </a:tr>
              <a:tr h="733513">
                <a:tc>
                  <a:txBody>
                    <a:bodyPr/>
                    <a:lstStyle/>
                    <a:p>
                      <a:pPr algn="ctr"/>
                      <a:r>
                        <a:rPr lang="en-US" sz="2000" dirty="0"/>
                        <a:t>x</a:t>
                      </a:r>
                      <a:r>
                        <a:rPr lang="en-US" sz="2000" baseline="-25000" dirty="0"/>
                        <a:t>0</a:t>
                      </a:r>
                      <a:r>
                        <a:rPr lang="en-US" sz="2000" dirty="0"/>
                        <a:t> </a:t>
                      </a:r>
                    </a:p>
                  </a:txBody>
                  <a:tcPr anchor="ctr"/>
                </a:tc>
                <a:tc>
                  <a:txBody>
                    <a:bodyPr/>
                    <a:lstStyle/>
                    <a:p>
                      <a:pPr algn="ctr"/>
                      <a:r>
                        <a:rPr lang="en-US" sz="2000" dirty="0"/>
                        <a:t>5</a:t>
                      </a:r>
                    </a:p>
                  </a:txBody>
                  <a:tcPr anchor="ctr"/>
                </a:tc>
                <a:tc>
                  <a:txBody>
                    <a:bodyPr/>
                    <a:lstStyle/>
                    <a:p>
                      <a:pPr algn="ctr"/>
                      <a:r>
                        <a:rPr lang="en-US" sz="2000" dirty="0"/>
                        <a:t>1</a:t>
                      </a:r>
                    </a:p>
                  </a:txBody>
                  <a:tcPr anchor="ctr"/>
                </a:tc>
                <a:tc>
                  <a:txBody>
                    <a:bodyPr/>
                    <a:lstStyle/>
                    <a:p>
                      <a:pPr algn="ctr"/>
                      <a:r>
                        <a:rPr lang="en-US" sz="2000" b="1" dirty="0"/>
                        <a:t>5</a:t>
                      </a:r>
                    </a:p>
                  </a:txBody>
                  <a:tcPr anchor="ctr"/>
                </a:tc>
                <a:extLst>
                  <a:ext uri="{0D108BD9-81ED-4DB2-BD59-A6C34878D82A}">
                    <a16:rowId xmlns:a16="http://schemas.microsoft.com/office/drawing/2014/main" val="2994571314"/>
                  </a:ext>
                </a:extLst>
              </a:tr>
              <a:tr h="733513">
                <a:tc>
                  <a:txBody>
                    <a:bodyPr/>
                    <a:lstStyle/>
                    <a:p>
                      <a:pPr algn="ctr"/>
                      <a:r>
                        <a:rPr lang="en-US" sz="2000" dirty="0"/>
                        <a:t>x</a:t>
                      </a:r>
                      <a:r>
                        <a:rPr lang="en-US" sz="2000" baseline="-25000" dirty="0"/>
                        <a:t>1</a:t>
                      </a:r>
                    </a:p>
                  </a:txBody>
                  <a:tcPr anchor="ctr"/>
                </a:tc>
                <a:tc>
                  <a:txBody>
                    <a:bodyPr/>
                    <a:lstStyle/>
                    <a:p>
                      <a:pPr algn="ctr"/>
                      <a:r>
                        <a:rPr lang="en-US" sz="2000" dirty="0"/>
                        <a:t>-10</a:t>
                      </a:r>
                    </a:p>
                  </a:txBody>
                  <a:tcPr anchor="ctr"/>
                </a:tc>
                <a:tc>
                  <a:txBody>
                    <a:bodyPr/>
                    <a:lstStyle/>
                    <a:p>
                      <a:pPr algn="ctr"/>
                      <a:r>
                        <a:rPr lang="en-US" sz="2000" dirty="0"/>
                        <a:t>1</a:t>
                      </a:r>
                    </a:p>
                  </a:txBody>
                  <a:tcPr anchor="ctr"/>
                </a:tc>
                <a:tc>
                  <a:txBody>
                    <a:bodyPr/>
                    <a:lstStyle/>
                    <a:p>
                      <a:pPr algn="ctr"/>
                      <a:r>
                        <a:rPr lang="en-US" sz="2000" b="1" dirty="0"/>
                        <a:t>-10</a:t>
                      </a:r>
                    </a:p>
                  </a:txBody>
                  <a:tcPr anchor="ctr"/>
                </a:tc>
                <a:extLst>
                  <a:ext uri="{0D108BD9-81ED-4DB2-BD59-A6C34878D82A}">
                    <a16:rowId xmlns:a16="http://schemas.microsoft.com/office/drawing/2014/main" val="3780533084"/>
                  </a:ext>
                </a:extLst>
              </a:tr>
              <a:tr h="733513">
                <a:tc>
                  <a:txBody>
                    <a:bodyPr/>
                    <a:lstStyle/>
                    <a:p>
                      <a:pPr algn="ctr"/>
                      <a:r>
                        <a:rPr lang="en-US" sz="2000" dirty="0"/>
                        <a:t>z</a:t>
                      </a:r>
                    </a:p>
                  </a:txBody>
                  <a:tcPr anchor="ctr"/>
                </a:tc>
                <a:tc>
                  <a:txBody>
                    <a:bodyPr/>
                    <a:lstStyle/>
                    <a:p>
                      <a:pPr algn="ctr"/>
                      <a:endParaRPr lang="en-US" sz="2000" dirty="0"/>
                    </a:p>
                  </a:txBody>
                  <a:tcPr anchor="ctr"/>
                </a:tc>
                <a:tc>
                  <a:txBody>
                    <a:bodyPr/>
                    <a:lstStyle/>
                    <a:p>
                      <a:pPr algn="ctr"/>
                      <a:endParaRPr lang="en-US" sz="2000" dirty="0"/>
                    </a:p>
                  </a:txBody>
                  <a:tcPr anchor="ctr"/>
                </a:tc>
                <a:tc>
                  <a:txBody>
                    <a:bodyPr/>
                    <a:lstStyle/>
                    <a:p>
                      <a:pPr algn="ctr"/>
                      <a:r>
                        <a:rPr lang="en-US" sz="2000" b="1" dirty="0"/>
                        <a:t>-5</a:t>
                      </a:r>
                    </a:p>
                  </a:txBody>
                  <a:tcPr anchor="ctr"/>
                </a:tc>
                <a:extLst>
                  <a:ext uri="{0D108BD9-81ED-4DB2-BD59-A6C34878D82A}">
                    <a16:rowId xmlns:a16="http://schemas.microsoft.com/office/drawing/2014/main" val="112304270"/>
                  </a:ext>
                </a:extLst>
              </a:tr>
              <a:tr h="733513">
                <a:tc>
                  <a:txBody>
                    <a:bodyPr/>
                    <a:lstStyle/>
                    <a:p>
                      <a:pPr algn="ctr"/>
                      <a:r>
                        <a:rPr lang="en-US" sz="2000" dirty="0"/>
                        <a:t>y</a:t>
                      </a:r>
                    </a:p>
                  </a:txBody>
                  <a:tcPr anchor="ctr"/>
                </a:tc>
                <a:tc>
                  <a:txBody>
                    <a:bodyPr/>
                    <a:lstStyle/>
                    <a:p>
                      <a:pPr algn="ctr"/>
                      <a:endParaRPr lang="en-US" sz="2000" dirty="0"/>
                    </a:p>
                  </a:txBody>
                  <a:tcPr anchor="ctr"/>
                </a:tc>
                <a:tc>
                  <a:txBody>
                    <a:bodyPr/>
                    <a:lstStyle/>
                    <a:p>
                      <a:pPr algn="ctr"/>
                      <a:endParaRPr lang="en-US" sz="2000" dirty="0"/>
                    </a:p>
                  </a:txBody>
                  <a:tcPr anchor="ctr"/>
                </a:tc>
                <a:tc>
                  <a:txBody>
                    <a:bodyPr/>
                    <a:lstStyle/>
                    <a:p>
                      <a:pPr algn="ctr"/>
                      <a:r>
                        <a:rPr lang="en-US" sz="2000" b="1" dirty="0"/>
                        <a:t>0.001</a:t>
                      </a:r>
                    </a:p>
                  </a:txBody>
                  <a:tcPr anchor="ctr"/>
                </a:tc>
                <a:extLst>
                  <a:ext uri="{0D108BD9-81ED-4DB2-BD59-A6C34878D82A}">
                    <a16:rowId xmlns:a16="http://schemas.microsoft.com/office/drawing/2014/main" val="2199432465"/>
                  </a:ext>
                </a:extLst>
              </a:tr>
            </a:tbl>
          </a:graphicData>
        </a:graphic>
      </p:graphicFrame>
      <p:graphicFrame>
        <p:nvGraphicFramePr>
          <p:cNvPr id="10" name="Table 9">
            <a:extLst>
              <a:ext uri="{FF2B5EF4-FFF2-40B4-BE49-F238E27FC236}">
                <a16:creationId xmlns:a16="http://schemas.microsoft.com/office/drawing/2014/main" id="{F858EF12-D289-8E28-B179-95C40E358585}"/>
              </a:ext>
            </a:extLst>
          </p:cNvPr>
          <p:cNvGraphicFramePr>
            <a:graphicFrameLocks noGrp="1"/>
          </p:cNvGraphicFramePr>
          <p:nvPr>
            <p:extLst>
              <p:ext uri="{D42A27DB-BD31-4B8C-83A1-F6EECF244321}">
                <p14:modId xmlns:p14="http://schemas.microsoft.com/office/powerpoint/2010/main" val="445060650"/>
              </p:ext>
            </p:extLst>
          </p:nvPr>
        </p:nvGraphicFramePr>
        <p:xfrm>
          <a:off x="9056351" y="1538386"/>
          <a:ext cx="2944984" cy="3667565"/>
        </p:xfrm>
        <a:graphic>
          <a:graphicData uri="http://schemas.openxmlformats.org/drawingml/2006/table">
            <a:tbl>
              <a:tblPr firstRow="1" bandRow="1">
                <a:tableStyleId>{5C22544A-7EE6-4342-B048-85BDC9FD1C3A}</a:tableStyleId>
              </a:tblPr>
              <a:tblGrid>
                <a:gridCol w="831273">
                  <a:extLst>
                    <a:ext uri="{9D8B030D-6E8A-4147-A177-3AD203B41FA5}">
                      <a16:colId xmlns:a16="http://schemas.microsoft.com/office/drawing/2014/main" val="315405830"/>
                    </a:ext>
                  </a:extLst>
                </a:gridCol>
                <a:gridCol w="676893">
                  <a:extLst>
                    <a:ext uri="{9D8B030D-6E8A-4147-A177-3AD203B41FA5}">
                      <a16:colId xmlns:a16="http://schemas.microsoft.com/office/drawing/2014/main" val="2379444623"/>
                    </a:ext>
                  </a:extLst>
                </a:gridCol>
                <a:gridCol w="593766">
                  <a:extLst>
                    <a:ext uri="{9D8B030D-6E8A-4147-A177-3AD203B41FA5}">
                      <a16:colId xmlns:a16="http://schemas.microsoft.com/office/drawing/2014/main" val="296770033"/>
                    </a:ext>
                  </a:extLst>
                </a:gridCol>
                <a:gridCol w="843052">
                  <a:extLst>
                    <a:ext uri="{9D8B030D-6E8A-4147-A177-3AD203B41FA5}">
                      <a16:colId xmlns:a16="http://schemas.microsoft.com/office/drawing/2014/main" val="874887623"/>
                    </a:ext>
                  </a:extLst>
                </a:gridCol>
              </a:tblGrid>
              <a:tr h="733513">
                <a:tc>
                  <a:txBody>
                    <a:bodyPr/>
                    <a:lstStyle/>
                    <a:p>
                      <a:pPr algn="ctr"/>
                      <a:r>
                        <a:rPr lang="en-US" sz="2000" dirty="0"/>
                        <a:t>Unit</a:t>
                      </a:r>
                    </a:p>
                  </a:txBody>
                  <a:tcPr anchor="ctr"/>
                </a:tc>
                <a:tc>
                  <a:txBody>
                    <a:bodyPr/>
                    <a:lstStyle/>
                    <a:p>
                      <a:pPr algn="ctr"/>
                      <a:r>
                        <a:rPr lang="en-US" sz="2000" dirty="0"/>
                        <a:t>b</a:t>
                      </a:r>
                    </a:p>
                  </a:txBody>
                  <a:tcPr anchor="ctr"/>
                </a:tc>
                <a:tc>
                  <a:txBody>
                    <a:bodyPr/>
                    <a:lstStyle/>
                    <a:p>
                      <a:pPr algn="ctr"/>
                      <a:r>
                        <a:rPr lang="en-US" sz="2000" dirty="0"/>
                        <a:t>x</a:t>
                      </a:r>
                    </a:p>
                  </a:txBody>
                  <a:tcPr anchor="ctr"/>
                </a:tc>
                <a:tc>
                  <a:txBody>
                    <a:bodyPr/>
                    <a:lstStyle/>
                    <a:p>
                      <a:pPr algn="ctr"/>
                      <a:r>
                        <a:rPr lang="en-US" sz="2000" b="1" dirty="0"/>
                        <a:t>x*b</a:t>
                      </a:r>
                    </a:p>
                  </a:txBody>
                  <a:tcPr anchor="ctr"/>
                </a:tc>
                <a:extLst>
                  <a:ext uri="{0D108BD9-81ED-4DB2-BD59-A6C34878D82A}">
                    <a16:rowId xmlns:a16="http://schemas.microsoft.com/office/drawing/2014/main" val="2018623730"/>
                  </a:ext>
                </a:extLst>
              </a:tr>
              <a:tr h="733513">
                <a:tc>
                  <a:txBody>
                    <a:bodyPr/>
                    <a:lstStyle/>
                    <a:p>
                      <a:pPr algn="ctr"/>
                      <a:r>
                        <a:rPr lang="en-US" sz="2000" dirty="0"/>
                        <a:t>x</a:t>
                      </a:r>
                      <a:r>
                        <a:rPr lang="en-US" sz="2000" baseline="-25000" dirty="0"/>
                        <a:t>0</a:t>
                      </a:r>
                      <a:r>
                        <a:rPr lang="en-US" sz="2000" dirty="0"/>
                        <a:t> </a:t>
                      </a:r>
                    </a:p>
                  </a:txBody>
                  <a:tcPr anchor="ctr"/>
                </a:tc>
                <a:tc>
                  <a:txBody>
                    <a:bodyPr/>
                    <a:lstStyle/>
                    <a:p>
                      <a:pPr algn="ctr"/>
                      <a:r>
                        <a:rPr lang="en-US" sz="2000" dirty="0"/>
                        <a:t>5</a:t>
                      </a:r>
                    </a:p>
                  </a:txBody>
                  <a:tcPr anchor="ctr"/>
                </a:tc>
                <a:tc>
                  <a:txBody>
                    <a:bodyPr/>
                    <a:lstStyle/>
                    <a:p>
                      <a:pPr algn="ctr"/>
                      <a:r>
                        <a:rPr lang="en-US" sz="2000" dirty="0"/>
                        <a:t>1</a:t>
                      </a:r>
                    </a:p>
                  </a:txBody>
                  <a:tcPr anchor="ctr"/>
                </a:tc>
                <a:tc>
                  <a:txBody>
                    <a:bodyPr/>
                    <a:lstStyle/>
                    <a:p>
                      <a:pPr algn="ctr"/>
                      <a:r>
                        <a:rPr lang="en-US" sz="2000" b="1" dirty="0"/>
                        <a:t>5</a:t>
                      </a:r>
                    </a:p>
                  </a:txBody>
                  <a:tcPr anchor="ctr"/>
                </a:tc>
                <a:extLst>
                  <a:ext uri="{0D108BD9-81ED-4DB2-BD59-A6C34878D82A}">
                    <a16:rowId xmlns:a16="http://schemas.microsoft.com/office/drawing/2014/main" val="2994571314"/>
                  </a:ext>
                </a:extLst>
              </a:tr>
              <a:tr h="733513">
                <a:tc>
                  <a:txBody>
                    <a:bodyPr/>
                    <a:lstStyle/>
                    <a:p>
                      <a:pPr algn="ctr"/>
                      <a:r>
                        <a:rPr lang="en-US" sz="2000" dirty="0"/>
                        <a:t>x</a:t>
                      </a:r>
                      <a:r>
                        <a:rPr lang="en-US" sz="2000" baseline="-25000" dirty="0"/>
                        <a:t>1</a:t>
                      </a:r>
                    </a:p>
                  </a:txBody>
                  <a:tcPr anchor="ctr"/>
                </a:tc>
                <a:tc>
                  <a:txBody>
                    <a:bodyPr/>
                    <a:lstStyle/>
                    <a:p>
                      <a:pPr algn="ctr"/>
                      <a:r>
                        <a:rPr lang="en-US" sz="2000" dirty="0"/>
                        <a:t>-10</a:t>
                      </a:r>
                    </a:p>
                  </a:txBody>
                  <a:tcPr anchor="ctr"/>
                </a:tc>
                <a:tc>
                  <a:txBody>
                    <a:bodyPr/>
                    <a:lstStyle/>
                    <a:p>
                      <a:pPr algn="ctr"/>
                      <a:r>
                        <a:rPr lang="en-US" sz="2000" dirty="0"/>
                        <a:t>0</a:t>
                      </a:r>
                    </a:p>
                  </a:txBody>
                  <a:tcPr anchor="ctr"/>
                </a:tc>
                <a:tc>
                  <a:txBody>
                    <a:bodyPr/>
                    <a:lstStyle/>
                    <a:p>
                      <a:pPr algn="ctr"/>
                      <a:r>
                        <a:rPr lang="en-US" sz="2000" b="1" dirty="0"/>
                        <a:t>0</a:t>
                      </a:r>
                    </a:p>
                  </a:txBody>
                  <a:tcPr anchor="ctr"/>
                </a:tc>
                <a:extLst>
                  <a:ext uri="{0D108BD9-81ED-4DB2-BD59-A6C34878D82A}">
                    <a16:rowId xmlns:a16="http://schemas.microsoft.com/office/drawing/2014/main" val="3780533084"/>
                  </a:ext>
                </a:extLst>
              </a:tr>
              <a:tr h="733513">
                <a:tc>
                  <a:txBody>
                    <a:bodyPr/>
                    <a:lstStyle/>
                    <a:p>
                      <a:pPr algn="ctr"/>
                      <a:r>
                        <a:rPr lang="en-US" sz="2000" dirty="0"/>
                        <a:t>z</a:t>
                      </a:r>
                    </a:p>
                  </a:txBody>
                  <a:tcPr anchor="ctr"/>
                </a:tc>
                <a:tc>
                  <a:txBody>
                    <a:bodyPr/>
                    <a:lstStyle/>
                    <a:p>
                      <a:pPr algn="ctr"/>
                      <a:endParaRPr lang="en-US" sz="2000" dirty="0"/>
                    </a:p>
                  </a:txBody>
                  <a:tcPr anchor="ctr"/>
                </a:tc>
                <a:tc>
                  <a:txBody>
                    <a:bodyPr/>
                    <a:lstStyle/>
                    <a:p>
                      <a:pPr algn="ctr"/>
                      <a:endParaRPr lang="en-US" sz="2000" dirty="0"/>
                    </a:p>
                  </a:txBody>
                  <a:tcPr anchor="ctr"/>
                </a:tc>
                <a:tc>
                  <a:txBody>
                    <a:bodyPr/>
                    <a:lstStyle/>
                    <a:p>
                      <a:pPr algn="ctr"/>
                      <a:r>
                        <a:rPr lang="en-US" sz="2000" b="1" dirty="0"/>
                        <a:t>5</a:t>
                      </a:r>
                    </a:p>
                  </a:txBody>
                  <a:tcPr anchor="ctr"/>
                </a:tc>
                <a:extLst>
                  <a:ext uri="{0D108BD9-81ED-4DB2-BD59-A6C34878D82A}">
                    <a16:rowId xmlns:a16="http://schemas.microsoft.com/office/drawing/2014/main" val="112304270"/>
                  </a:ext>
                </a:extLst>
              </a:tr>
              <a:tr h="733513">
                <a:tc>
                  <a:txBody>
                    <a:bodyPr/>
                    <a:lstStyle/>
                    <a:p>
                      <a:pPr algn="ctr"/>
                      <a:r>
                        <a:rPr lang="en-US" sz="2000" dirty="0"/>
                        <a:t>y</a:t>
                      </a:r>
                    </a:p>
                  </a:txBody>
                  <a:tcPr anchor="ctr"/>
                </a:tc>
                <a:tc>
                  <a:txBody>
                    <a:bodyPr/>
                    <a:lstStyle/>
                    <a:p>
                      <a:pPr algn="ctr"/>
                      <a:endParaRPr lang="en-US" sz="2000" dirty="0"/>
                    </a:p>
                  </a:txBody>
                  <a:tcPr anchor="ctr"/>
                </a:tc>
                <a:tc>
                  <a:txBody>
                    <a:bodyPr/>
                    <a:lstStyle/>
                    <a:p>
                      <a:pPr algn="ctr"/>
                      <a:endParaRPr lang="en-US" sz="2000" dirty="0"/>
                    </a:p>
                  </a:txBody>
                  <a:tcPr anchor="ctr"/>
                </a:tc>
                <a:tc>
                  <a:txBody>
                    <a:bodyPr/>
                    <a:lstStyle/>
                    <a:p>
                      <a:pPr algn="ctr"/>
                      <a:r>
                        <a:rPr lang="en-US" sz="2000" b="1" dirty="0"/>
                        <a:t>0.999</a:t>
                      </a:r>
                    </a:p>
                  </a:txBody>
                  <a:tcPr anchor="ctr"/>
                </a:tc>
                <a:extLst>
                  <a:ext uri="{0D108BD9-81ED-4DB2-BD59-A6C34878D82A}">
                    <a16:rowId xmlns:a16="http://schemas.microsoft.com/office/drawing/2014/main" val="2199432465"/>
                  </a:ext>
                </a:extLst>
              </a:tr>
            </a:tbl>
          </a:graphicData>
        </a:graphic>
      </p:graphicFrame>
    </p:spTree>
    <p:extLst>
      <p:ext uri="{BB962C8B-B14F-4D97-AF65-F5344CB8AC3E}">
        <p14:creationId xmlns:p14="http://schemas.microsoft.com/office/powerpoint/2010/main" val="4050923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258A65-7D76-25C4-A052-9BB1EF3FD224}"/>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55D9A81E-493E-BB17-6B67-F4557B0A9AA5}"/>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grpSp>
        <p:nvGrpSpPr>
          <p:cNvPr id="70" name="Group 69">
            <a:extLst>
              <a:ext uri="{FF2B5EF4-FFF2-40B4-BE49-F238E27FC236}">
                <a16:creationId xmlns:a16="http://schemas.microsoft.com/office/drawing/2014/main" id="{F190FAAF-0F56-18FC-0662-2F361784BB62}"/>
              </a:ext>
            </a:extLst>
          </p:cNvPr>
          <p:cNvGrpSpPr/>
          <p:nvPr/>
        </p:nvGrpSpPr>
        <p:grpSpPr>
          <a:xfrm>
            <a:off x="523097" y="1268432"/>
            <a:ext cx="5218028" cy="2922524"/>
            <a:chOff x="2238198" y="1196380"/>
            <a:chExt cx="5218028" cy="2922524"/>
          </a:xfrm>
        </p:grpSpPr>
        <p:cxnSp>
          <p:nvCxnSpPr>
            <p:cNvPr id="18" name="Straight Arrow Connector 17">
              <a:extLst>
                <a:ext uri="{FF2B5EF4-FFF2-40B4-BE49-F238E27FC236}">
                  <a16:creationId xmlns:a16="http://schemas.microsoft.com/office/drawing/2014/main" id="{4A13D730-44AC-F6F0-E362-C27D84D2F612}"/>
                </a:ext>
              </a:extLst>
            </p:cNvPr>
            <p:cNvCxnSpPr>
              <a:cxnSpLocks/>
              <a:stCxn id="9" idx="6"/>
              <a:endCxn id="6" idx="2"/>
            </p:cNvCxnSpPr>
            <p:nvPr/>
          </p:nvCxnSpPr>
          <p:spPr>
            <a:xfrm flipV="1">
              <a:off x="3152598" y="1653580"/>
              <a:ext cx="752821" cy="2008124"/>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0D88A746-6C3C-A933-9A1E-8EC18A5881F0}"/>
                </a:ext>
              </a:extLst>
            </p:cNvPr>
            <p:cNvGrpSpPr/>
            <p:nvPr/>
          </p:nvGrpSpPr>
          <p:grpSpPr>
            <a:xfrm>
              <a:off x="2238198" y="1196380"/>
              <a:ext cx="5218028" cy="2922524"/>
              <a:chOff x="165152" y="1249351"/>
              <a:chExt cx="5218028" cy="2922524"/>
            </a:xfrm>
          </p:grpSpPr>
          <p:sp>
            <p:nvSpPr>
              <p:cNvPr id="6" name="Oval 5">
                <a:extLst>
                  <a:ext uri="{FF2B5EF4-FFF2-40B4-BE49-F238E27FC236}">
                    <a16:creationId xmlns:a16="http://schemas.microsoft.com/office/drawing/2014/main" id="{143B0B43-2880-0D04-68A7-84F9B117235C}"/>
                  </a:ext>
                </a:extLst>
              </p:cNvPr>
              <p:cNvSpPr/>
              <p:nvPr/>
            </p:nvSpPr>
            <p:spPr>
              <a:xfrm>
                <a:off x="1832373"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z</a:t>
                </a:r>
              </a:p>
            </p:txBody>
          </p:sp>
          <p:sp>
            <p:nvSpPr>
              <p:cNvPr id="7" name="Oval 6">
                <a:extLst>
                  <a:ext uri="{FF2B5EF4-FFF2-40B4-BE49-F238E27FC236}">
                    <a16:creationId xmlns:a16="http://schemas.microsoft.com/office/drawing/2014/main" id="{EDA2A471-2D27-BC3E-D47F-D2AF78D60B60}"/>
                  </a:ext>
                </a:extLst>
              </p:cNvPr>
              <p:cNvSpPr/>
              <p:nvPr/>
            </p:nvSpPr>
            <p:spPr>
              <a:xfrm>
                <a:off x="185622" y="2253413"/>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p>
            </p:txBody>
          </p:sp>
          <p:sp>
            <p:nvSpPr>
              <p:cNvPr id="8" name="Oval 7">
                <a:extLst>
                  <a:ext uri="{FF2B5EF4-FFF2-40B4-BE49-F238E27FC236}">
                    <a16:creationId xmlns:a16="http://schemas.microsoft.com/office/drawing/2014/main" id="{183206F0-7E91-FCA2-135C-05AD0AA1DDEE}"/>
                  </a:ext>
                </a:extLst>
              </p:cNvPr>
              <p:cNvSpPr/>
              <p:nvPr/>
            </p:nvSpPr>
            <p:spPr>
              <a:xfrm>
                <a:off x="202577"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0</a:t>
                </a:r>
                <a:r>
                  <a:rPr lang="en-US" sz="2400" dirty="0">
                    <a:solidFill>
                      <a:schemeClr val="bg1"/>
                    </a:solidFill>
                  </a:rPr>
                  <a:t>=1</a:t>
                </a:r>
              </a:p>
            </p:txBody>
          </p:sp>
          <p:sp>
            <p:nvSpPr>
              <p:cNvPr id="9" name="Oval 8">
                <a:extLst>
                  <a:ext uri="{FF2B5EF4-FFF2-40B4-BE49-F238E27FC236}">
                    <a16:creationId xmlns:a16="http://schemas.microsoft.com/office/drawing/2014/main" id="{35B63E18-87BA-06D7-1C1D-4AAA91006C96}"/>
                  </a:ext>
                </a:extLst>
              </p:cNvPr>
              <p:cNvSpPr/>
              <p:nvPr/>
            </p:nvSpPr>
            <p:spPr>
              <a:xfrm>
                <a:off x="165152" y="3257475"/>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2</a:t>
                </a:r>
              </a:p>
            </p:txBody>
          </p:sp>
          <p:cxnSp>
            <p:nvCxnSpPr>
              <p:cNvPr id="12" name="Straight Arrow Connector 11">
                <a:extLst>
                  <a:ext uri="{FF2B5EF4-FFF2-40B4-BE49-F238E27FC236}">
                    <a16:creationId xmlns:a16="http://schemas.microsoft.com/office/drawing/2014/main" id="{DE852BCA-B126-86EB-8349-BAE255FD678F}"/>
                  </a:ext>
                </a:extLst>
              </p:cNvPr>
              <p:cNvCxnSpPr>
                <a:cxnSpLocks/>
                <a:stCxn id="8" idx="6"/>
                <a:endCxn id="6" idx="2"/>
              </p:cNvCxnSpPr>
              <p:nvPr/>
            </p:nvCxnSpPr>
            <p:spPr>
              <a:xfrm>
                <a:off x="1116977" y="1706551"/>
                <a:ext cx="715396" cy="0"/>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A3DEE77-C7BC-1D1A-5194-0978DF29F003}"/>
                  </a:ext>
                </a:extLst>
              </p:cNvPr>
              <p:cNvCxnSpPr>
                <a:cxnSpLocks/>
                <a:stCxn id="7" idx="6"/>
                <a:endCxn id="6" idx="2"/>
              </p:cNvCxnSpPr>
              <p:nvPr/>
            </p:nvCxnSpPr>
            <p:spPr>
              <a:xfrm flipV="1">
                <a:off x="1100022" y="1706551"/>
                <a:ext cx="732351" cy="1004062"/>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5166A42-71B0-4FB2-1263-17287D0B3DE9}"/>
                  </a:ext>
                </a:extLst>
              </p:cNvPr>
              <p:cNvCxnSpPr>
                <a:cxnSpLocks/>
                <a:stCxn id="6" idx="6"/>
                <a:endCxn id="5" idx="2"/>
              </p:cNvCxnSpPr>
              <p:nvPr/>
            </p:nvCxnSpPr>
            <p:spPr>
              <a:xfrm>
                <a:off x="2746773" y="1706551"/>
                <a:ext cx="490321"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E1AB29F3-46B8-B4E7-2A74-3FA466B5764F}"/>
                  </a:ext>
                </a:extLst>
              </p:cNvPr>
              <p:cNvCxnSpPr>
                <a:cxnSpLocks/>
                <a:stCxn id="5" idx="6"/>
                <a:endCxn id="28" idx="2"/>
              </p:cNvCxnSpPr>
              <p:nvPr/>
            </p:nvCxnSpPr>
            <p:spPr>
              <a:xfrm>
                <a:off x="4151494" y="1706551"/>
                <a:ext cx="317286"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98CB9544-3234-8C7F-D48D-519EAAB281D6}"/>
                  </a:ext>
                </a:extLst>
              </p:cNvPr>
              <p:cNvSpPr/>
              <p:nvPr/>
            </p:nvSpPr>
            <p:spPr>
              <a:xfrm>
                <a:off x="4468780" y="1249351"/>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grpSp>
            <p:nvGrpSpPr>
              <p:cNvPr id="13" name="Group 12">
                <a:extLst>
                  <a:ext uri="{FF2B5EF4-FFF2-40B4-BE49-F238E27FC236}">
                    <a16:creationId xmlns:a16="http://schemas.microsoft.com/office/drawing/2014/main" id="{3F7BDE28-C151-A347-B48F-0A3D2CD93B1E}"/>
                  </a:ext>
                </a:extLst>
              </p:cNvPr>
              <p:cNvGrpSpPr/>
              <p:nvPr/>
            </p:nvGrpSpPr>
            <p:grpSpPr>
              <a:xfrm>
                <a:off x="3237094" y="1249351"/>
                <a:ext cx="914400" cy="914400"/>
                <a:chOff x="5396451" y="3634947"/>
                <a:chExt cx="1051560" cy="1051560"/>
              </a:xfrm>
            </p:grpSpPr>
            <p:sp>
              <p:nvSpPr>
                <p:cNvPr id="5" name="Oval 4">
                  <a:extLst>
                    <a:ext uri="{FF2B5EF4-FFF2-40B4-BE49-F238E27FC236}">
                      <a16:creationId xmlns:a16="http://schemas.microsoft.com/office/drawing/2014/main" id="{8B345122-E6E6-7DA6-52C0-20D6E9BF7404}"/>
                    </a:ext>
                  </a:extLst>
                </p:cNvPr>
                <p:cNvSpPr/>
                <p:nvPr/>
              </p:nvSpPr>
              <p:spPr>
                <a:xfrm>
                  <a:off x="5396451" y="3634947"/>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endParaRPr>
                </a:p>
              </p:txBody>
            </p:sp>
            <p:pic>
              <p:nvPicPr>
                <p:cNvPr id="3" name="Picture 2">
                  <a:extLst>
                    <a:ext uri="{FF2B5EF4-FFF2-40B4-BE49-F238E27FC236}">
                      <a16:creationId xmlns:a16="http://schemas.microsoft.com/office/drawing/2014/main" id="{EA8C110C-BFD4-7033-6C22-5A07C2810A61}"/>
                    </a:ext>
                  </a:extLst>
                </p:cNvPr>
                <p:cNvPicPr>
                  <a:picLocks noChangeAspect="1"/>
                </p:cNvPicPr>
                <p:nvPr/>
              </p:nvPicPr>
              <p:blipFill>
                <a:blip r:embed="rId3"/>
                <a:srcRect l="17286" b="20097"/>
                <a:stretch>
                  <a:fillRect/>
                </a:stretch>
              </p:blipFill>
              <p:spPr>
                <a:xfrm>
                  <a:off x="5591879" y="3843896"/>
                  <a:ext cx="619081" cy="653557"/>
                </a:xfrm>
                <a:prstGeom prst="rect">
                  <a:avLst/>
                </a:prstGeom>
              </p:spPr>
            </p:pic>
          </p:grpSp>
          <p:sp>
            <p:nvSpPr>
              <p:cNvPr id="22" name="TextBox 21">
                <a:extLst>
                  <a:ext uri="{FF2B5EF4-FFF2-40B4-BE49-F238E27FC236}">
                    <a16:creationId xmlns:a16="http://schemas.microsoft.com/office/drawing/2014/main" id="{1F2993BF-9D57-4F45-00AA-E8B9EA3EFFED}"/>
                  </a:ext>
                </a:extLst>
              </p:cNvPr>
              <p:cNvSpPr txBox="1"/>
              <p:nvPr/>
            </p:nvSpPr>
            <p:spPr>
              <a:xfrm>
                <a:off x="1227561" y="1343971"/>
                <a:ext cx="408845" cy="369332"/>
              </a:xfrm>
              <a:prstGeom prst="rect">
                <a:avLst/>
              </a:prstGeom>
              <a:noFill/>
            </p:spPr>
            <p:txBody>
              <a:bodyPr wrap="square" rtlCol="0">
                <a:spAutoFit/>
              </a:bodyPr>
              <a:lstStyle/>
              <a:p>
                <a:r>
                  <a:rPr lang="en-US" dirty="0"/>
                  <a:t>b</a:t>
                </a:r>
                <a:r>
                  <a:rPr lang="en-US" baseline="-25000" dirty="0"/>
                  <a:t>0</a:t>
                </a:r>
              </a:p>
            </p:txBody>
          </p:sp>
          <p:sp>
            <p:nvSpPr>
              <p:cNvPr id="23" name="TextBox 22">
                <a:extLst>
                  <a:ext uri="{FF2B5EF4-FFF2-40B4-BE49-F238E27FC236}">
                    <a16:creationId xmlns:a16="http://schemas.microsoft.com/office/drawing/2014/main" id="{F6E44796-B01A-0349-0739-9324747B6052}"/>
                  </a:ext>
                </a:extLst>
              </p:cNvPr>
              <p:cNvSpPr txBox="1"/>
              <p:nvPr/>
            </p:nvSpPr>
            <p:spPr>
              <a:xfrm>
                <a:off x="992633" y="2085261"/>
                <a:ext cx="614780" cy="369332"/>
              </a:xfrm>
              <a:prstGeom prst="rect">
                <a:avLst/>
              </a:prstGeom>
              <a:noFill/>
            </p:spPr>
            <p:txBody>
              <a:bodyPr wrap="square" rtlCol="0">
                <a:spAutoFit/>
              </a:bodyPr>
              <a:lstStyle/>
              <a:p>
                <a:r>
                  <a:rPr lang="en-US" dirty="0"/>
                  <a:t>b</a:t>
                </a:r>
                <a:r>
                  <a:rPr lang="en-US" baseline="-25000" dirty="0"/>
                  <a:t>1</a:t>
                </a:r>
              </a:p>
            </p:txBody>
          </p:sp>
          <p:sp>
            <p:nvSpPr>
              <p:cNvPr id="24" name="TextBox 23">
                <a:extLst>
                  <a:ext uri="{FF2B5EF4-FFF2-40B4-BE49-F238E27FC236}">
                    <a16:creationId xmlns:a16="http://schemas.microsoft.com/office/drawing/2014/main" id="{A5C74329-1899-048B-37EA-1D00E1FBF7E3}"/>
                  </a:ext>
                </a:extLst>
              </p:cNvPr>
              <p:cNvSpPr txBox="1"/>
              <p:nvPr/>
            </p:nvSpPr>
            <p:spPr>
              <a:xfrm>
                <a:off x="815459" y="3071912"/>
                <a:ext cx="614780" cy="369332"/>
              </a:xfrm>
              <a:prstGeom prst="rect">
                <a:avLst/>
              </a:prstGeom>
              <a:noFill/>
            </p:spPr>
            <p:txBody>
              <a:bodyPr wrap="square" rtlCol="0">
                <a:spAutoFit/>
              </a:bodyPr>
              <a:lstStyle/>
              <a:p>
                <a:r>
                  <a:rPr lang="en-US" dirty="0"/>
                  <a:t>b</a:t>
                </a:r>
                <a:r>
                  <a:rPr lang="en-US" baseline="-25000" dirty="0"/>
                  <a:t>2</a:t>
                </a:r>
              </a:p>
            </p:txBody>
          </p:sp>
        </p:grpSp>
      </p:grpSp>
      <p:graphicFrame>
        <p:nvGraphicFramePr>
          <p:cNvPr id="67" name="Table 66">
            <a:extLst>
              <a:ext uri="{FF2B5EF4-FFF2-40B4-BE49-F238E27FC236}">
                <a16:creationId xmlns:a16="http://schemas.microsoft.com/office/drawing/2014/main" id="{D69AE169-AEF1-3D48-08CF-554F114DE38A}"/>
              </a:ext>
            </a:extLst>
          </p:cNvPr>
          <p:cNvGraphicFramePr>
            <a:graphicFrameLocks noGrp="1"/>
          </p:cNvGraphicFramePr>
          <p:nvPr>
            <p:extLst>
              <p:ext uri="{D42A27DB-BD31-4B8C-83A1-F6EECF244321}">
                <p14:modId xmlns:p14="http://schemas.microsoft.com/office/powerpoint/2010/main" val="519668321"/>
              </p:ext>
            </p:extLst>
          </p:nvPr>
        </p:nvGraphicFramePr>
        <p:xfrm>
          <a:off x="3025698" y="2855167"/>
          <a:ext cx="1932990" cy="1981200"/>
        </p:xfrm>
        <a:graphic>
          <a:graphicData uri="http://schemas.openxmlformats.org/drawingml/2006/table">
            <a:tbl>
              <a:tblPr firstRow="1" bandRow="1">
                <a:tableStyleId>{5C22544A-7EE6-4342-B048-85BDC9FD1C3A}</a:tableStyleId>
              </a:tblPr>
              <a:tblGrid>
                <a:gridCol w="644330">
                  <a:extLst>
                    <a:ext uri="{9D8B030D-6E8A-4147-A177-3AD203B41FA5}">
                      <a16:colId xmlns:a16="http://schemas.microsoft.com/office/drawing/2014/main" val="4070632186"/>
                    </a:ext>
                  </a:extLst>
                </a:gridCol>
                <a:gridCol w="644330">
                  <a:extLst>
                    <a:ext uri="{9D8B030D-6E8A-4147-A177-3AD203B41FA5}">
                      <a16:colId xmlns:a16="http://schemas.microsoft.com/office/drawing/2014/main" val="3772922976"/>
                    </a:ext>
                  </a:extLst>
                </a:gridCol>
                <a:gridCol w="644330">
                  <a:extLst>
                    <a:ext uri="{9D8B030D-6E8A-4147-A177-3AD203B41FA5}">
                      <a16:colId xmlns:a16="http://schemas.microsoft.com/office/drawing/2014/main" val="1420174902"/>
                    </a:ext>
                  </a:extLst>
                </a:gridCol>
              </a:tblGrid>
              <a:tr h="237144">
                <a:tc>
                  <a:txBody>
                    <a:bodyPr/>
                    <a:lstStyle/>
                    <a:p>
                      <a:pPr algn="ctr"/>
                      <a:r>
                        <a:rPr lang="en-US" sz="2000" dirty="0"/>
                        <a:t>x1</a:t>
                      </a:r>
                    </a:p>
                  </a:txBody>
                  <a:tcPr anchor="ctr"/>
                </a:tc>
                <a:tc>
                  <a:txBody>
                    <a:bodyPr/>
                    <a:lstStyle/>
                    <a:p>
                      <a:pPr algn="ctr"/>
                      <a:r>
                        <a:rPr lang="en-US" sz="2000" dirty="0"/>
                        <a:t>x2</a:t>
                      </a:r>
                    </a:p>
                  </a:txBody>
                  <a:tcPr anchor="ctr"/>
                </a:tc>
                <a:tc>
                  <a:txBody>
                    <a:bodyPr/>
                    <a:lstStyle/>
                    <a:p>
                      <a:pPr algn="ctr"/>
                      <a:r>
                        <a:rPr lang="en-US" sz="2000" dirty="0"/>
                        <a:t>y</a:t>
                      </a:r>
                    </a:p>
                  </a:txBody>
                  <a:tcPr anchor="ctr"/>
                </a:tc>
                <a:extLst>
                  <a:ext uri="{0D108BD9-81ED-4DB2-BD59-A6C34878D82A}">
                    <a16:rowId xmlns:a16="http://schemas.microsoft.com/office/drawing/2014/main" val="1592172719"/>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extLst>
                  <a:ext uri="{0D108BD9-81ED-4DB2-BD59-A6C34878D82A}">
                    <a16:rowId xmlns:a16="http://schemas.microsoft.com/office/drawing/2014/main" val="4131369601"/>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extLst>
                  <a:ext uri="{0D108BD9-81ED-4DB2-BD59-A6C34878D82A}">
                    <a16:rowId xmlns:a16="http://schemas.microsoft.com/office/drawing/2014/main" val="2503293718"/>
                  </a:ext>
                </a:extLst>
              </a:tr>
              <a:tr h="263538">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1</a:t>
                      </a:r>
                    </a:p>
                  </a:txBody>
                  <a:tcPr anchor="ctr"/>
                </a:tc>
                <a:extLst>
                  <a:ext uri="{0D108BD9-81ED-4DB2-BD59-A6C34878D82A}">
                    <a16:rowId xmlns:a16="http://schemas.microsoft.com/office/drawing/2014/main" val="1600177746"/>
                  </a:ext>
                </a:extLst>
              </a:tr>
              <a:tr h="263538">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0</a:t>
                      </a:r>
                    </a:p>
                  </a:txBody>
                  <a:tcPr anchor="ctr"/>
                </a:tc>
                <a:extLst>
                  <a:ext uri="{0D108BD9-81ED-4DB2-BD59-A6C34878D82A}">
                    <a16:rowId xmlns:a16="http://schemas.microsoft.com/office/drawing/2014/main" val="1081035024"/>
                  </a:ext>
                </a:extLst>
              </a:tr>
            </a:tbl>
          </a:graphicData>
        </a:graphic>
      </p:graphicFrame>
      <p:sp>
        <p:nvSpPr>
          <p:cNvPr id="10" name="TextBox 9">
            <a:extLst>
              <a:ext uri="{FF2B5EF4-FFF2-40B4-BE49-F238E27FC236}">
                <a16:creationId xmlns:a16="http://schemas.microsoft.com/office/drawing/2014/main" id="{AF22FBA6-53CC-E1D8-4A23-97C74E117DA6}"/>
              </a:ext>
            </a:extLst>
          </p:cNvPr>
          <p:cNvSpPr txBox="1"/>
          <p:nvPr/>
        </p:nvSpPr>
        <p:spPr>
          <a:xfrm>
            <a:off x="5835132" y="1513312"/>
            <a:ext cx="6356868" cy="1969770"/>
          </a:xfrm>
          <a:prstGeom prst="rect">
            <a:avLst/>
          </a:prstGeom>
          <a:noFill/>
        </p:spPr>
        <p:txBody>
          <a:bodyPr wrap="none" rtlCol="0">
            <a:spAutoFit/>
          </a:bodyPr>
          <a:lstStyle/>
          <a:p>
            <a:r>
              <a:rPr lang="en-US" sz="3200" b="1" dirty="0"/>
              <a:t>Logical XOR</a:t>
            </a:r>
            <a:endParaRPr lang="en-US" sz="3200" dirty="0"/>
          </a:p>
          <a:p>
            <a:pPr marL="342900" indent="-342900">
              <a:buFont typeface="Arial" panose="020B0604020202020204" pitchFamily="34" charset="0"/>
              <a:buChar char="•"/>
            </a:pPr>
            <a:r>
              <a:rPr lang="en-US" sz="2400" dirty="0"/>
              <a:t>XOR = output 1 if inputs are different</a:t>
            </a:r>
          </a:p>
          <a:p>
            <a:pPr marL="342900" indent="-342900">
              <a:buFont typeface="Arial" panose="020B0604020202020204" pitchFamily="34" charset="0"/>
              <a:buChar char="•"/>
            </a:pPr>
            <a:r>
              <a:rPr lang="en-US" sz="2400" dirty="0"/>
              <a:t>Not linearly separable (can’t do with 1 neuron)</a:t>
            </a:r>
          </a:p>
          <a:p>
            <a:pPr marL="342900" indent="-342900">
              <a:buFont typeface="Arial" panose="020B0604020202020204" pitchFamily="34" charset="0"/>
              <a:buChar char="•"/>
            </a:pPr>
            <a:r>
              <a:rPr lang="en-US" sz="2400" dirty="0"/>
              <a:t>Solution: combine AND, OR, NOT</a:t>
            </a:r>
          </a:p>
          <a:p>
            <a:endParaRPr lang="en-US" dirty="0"/>
          </a:p>
        </p:txBody>
      </p:sp>
      <p:cxnSp>
        <p:nvCxnSpPr>
          <p:cNvPr id="11" name="Straight Arrow Connector 10">
            <a:extLst>
              <a:ext uri="{FF2B5EF4-FFF2-40B4-BE49-F238E27FC236}">
                <a16:creationId xmlns:a16="http://schemas.microsoft.com/office/drawing/2014/main" id="{BADE507C-EAD5-F310-199D-E30786B361BF}"/>
              </a:ext>
            </a:extLst>
          </p:cNvPr>
          <p:cNvCxnSpPr>
            <a:cxnSpLocks/>
          </p:cNvCxnSpPr>
          <p:nvPr/>
        </p:nvCxnSpPr>
        <p:spPr>
          <a:xfrm flipV="1">
            <a:off x="6415456" y="3290040"/>
            <a:ext cx="0" cy="2151913"/>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CB8728C-29B3-25A0-3D3F-8FE50FE6EC33}"/>
              </a:ext>
            </a:extLst>
          </p:cNvPr>
          <p:cNvCxnSpPr>
            <a:cxnSpLocks/>
          </p:cNvCxnSpPr>
          <p:nvPr/>
        </p:nvCxnSpPr>
        <p:spPr>
          <a:xfrm>
            <a:off x="6415456" y="5441953"/>
            <a:ext cx="1919287" cy="0"/>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F8D37CA3-103B-B8DF-54F7-519A54C957F3}"/>
              </a:ext>
            </a:extLst>
          </p:cNvPr>
          <p:cNvSpPr/>
          <p:nvPr/>
        </p:nvSpPr>
        <p:spPr>
          <a:xfrm>
            <a:off x="7965086" y="3544856"/>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7" name="Oval 16">
            <a:extLst>
              <a:ext uri="{FF2B5EF4-FFF2-40B4-BE49-F238E27FC236}">
                <a16:creationId xmlns:a16="http://schemas.microsoft.com/office/drawing/2014/main" id="{0A628FFE-EF57-AB4E-4615-7EB3E345B698}"/>
              </a:ext>
            </a:extLst>
          </p:cNvPr>
          <p:cNvSpPr/>
          <p:nvPr/>
        </p:nvSpPr>
        <p:spPr>
          <a:xfrm>
            <a:off x="6301156" y="3544856"/>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9" name="Oval 18">
            <a:extLst>
              <a:ext uri="{FF2B5EF4-FFF2-40B4-BE49-F238E27FC236}">
                <a16:creationId xmlns:a16="http://schemas.microsoft.com/office/drawing/2014/main" id="{1131F08D-21C2-6724-3CD7-20118CE6D640}"/>
              </a:ext>
            </a:extLst>
          </p:cNvPr>
          <p:cNvSpPr/>
          <p:nvPr/>
        </p:nvSpPr>
        <p:spPr>
          <a:xfrm>
            <a:off x="6301156" y="5284258"/>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0" name="Oval 19">
            <a:extLst>
              <a:ext uri="{FF2B5EF4-FFF2-40B4-BE49-F238E27FC236}">
                <a16:creationId xmlns:a16="http://schemas.microsoft.com/office/drawing/2014/main" id="{77B394FF-7EAD-0713-FC5B-1BECFAB36508}"/>
              </a:ext>
            </a:extLst>
          </p:cNvPr>
          <p:cNvSpPr/>
          <p:nvPr/>
        </p:nvSpPr>
        <p:spPr>
          <a:xfrm>
            <a:off x="7965086" y="5327653"/>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cxnSp>
        <p:nvCxnSpPr>
          <p:cNvPr id="25" name="Straight Arrow Connector 24">
            <a:extLst>
              <a:ext uri="{FF2B5EF4-FFF2-40B4-BE49-F238E27FC236}">
                <a16:creationId xmlns:a16="http://schemas.microsoft.com/office/drawing/2014/main" id="{6BA7741A-ADD2-4E8E-ADB9-55FCCE8F16C9}"/>
              </a:ext>
            </a:extLst>
          </p:cNvPr>
          <p:cNvCxnSpPr>
            <a:cxnSpLocks/>
          </p:cNvCxnSpPr>
          <p:nvPr/>
        </p:nvCxnSpPr>
        <p:spPr>
          <a:xfrm flipH="1" flipV="1">
            <a:off x="6232586" y="3977692"/>
            <a:ext cx="1545815" cy="1598885"/>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10C6B499-1C08-74D2-29F8-ADE0195EAB37}"/>
              </a:ext>
            </a:extLst>
          </p:cNvPr>
          <p:cNvSpPr txBox="1"/>
          <p:nvPr/>
        </p:nvSpPr>
        <p:spPr>
          <a:xfrm>
            <a:off x="5988632" y="4430727"/>
            <a:ext cx="401072" cy="369332"/>
          </a:xfrm>
          <a:prstGeom prst="rect">
            <a:avLst/>
          </a:prstGeom>
          <a:noFill/>
        </p:spPr>
        <p:txBody>
          <a:bodyPr wrap="none" rtlCol="0">
            <a:spAutoFit/>
          </a:bodyPr>
          <a:lstStyle/>
          <a:p>
            <a:r>
              <a:rPr lang="en-US" dirty="0"/>
              <a:t>x1</a:t>
            </a:r>
          </a:p>
        </p:txBody>
      </p:sp>
      <p:sp>
        <p:nvSpPr>
          <p:cNvPr id="29" name="TextBox 28">
            <a:extLst>
              <a:ext uri="{FF2B5EF4-FFF2-40B4-BE49-F238E27FC236}">
                <a16:creationId xmlns:a16="http://schemas.microsoft.com/office/drawing/2014/main" id="{374BF753-72E6-CDE7-3151-B79806154F10}"/>
              </a:ext>
            </a:extLst>
          </p:cNvPr>
          <p:cNvSpPr txBox="1"/>
          <p:nvPr/>
        </p:nvSpPr>
        <p:spPr>
          <a:xfrm>
            <a:off x="8345830" y="5583234"/>
            <a:ext cx="401072" cy="369332"/>
          </a:xfrm>
          <a:prstGeom prst="rect">
            <a:avLst/>
          </a:prstGeom>
          <a:noFill/>
        </p:spPr>
        <p:txBody>
          <a:bodyPr wrap="none" rtlCol="0">
            <a:spAutoFit/>
          </a:bodyPr>
          <a:lstStyle/>
          <a:p>
            <a:r>
              <a:rPr lang="en-US" dirty="0"/>
              <a:t>x2</a:t>
            </a:r>
          </a:p>
        </p:txBody>
      </p:sp>
      <p:sp>
        <p:nvSpPr>
          <p:cNvPr id="30" name="TextBox 29">
            <a:extLst>
              <a:ext uri="{FF2B5EF4-FFF2-40B4-BE49-F238E27FC236}">
                <a16:creationId xmlns:a16="http://schemas.microsoft.com/office/drawing/2014/main" id="{C3F677C2-32C6-A47A-5299-9B32C69D09AC}"/>
              </a:ext>
            </a:extLst>
          </p:cNvPr>
          <p:cNvSpPr txBox="1"/>
          <p:nvPr/>
        </p:nvSpPr>
        <p:spPr>
          <a:xfrm>
            <a:off x="5839253" y="3432661"/>
            <a:ext cx="476412" cy="369332"/>
          </a:xfrm>
          <a:prstGeom prst="rect">
            <a:avLst/>
          </a:prstGeom>
          <a:noFill/>
        </p:spPr>
        <p:txBody>
          <a:bodyPr wrap="none" rtlCol="0">
            <a:spAutoFit/>
          </a:bodyPr>
          <a:lstStyle/>
          <a:p>
            <a:r>
              <a:rPr lang="en-US" dirty="0"/>
              <a:t>0,1</a:t>
            </a:r>
          </a:p>
        </p:txBody>
      </p:sp>
      <p:sp>
        <p:nvSpPr>
          <p:cNvPr id="31" name="TextBox 30">
            <a:extLst>
              <a:ext uri="{FF2B5EF4-FFF2-40B4-BE49-F238E27FC236}">
                <a16:creationId xmlns:a16="http://schemas.microsoft.com/office/drawing/2014/main" id="{E3E9A5EE-4095-36B8-9857-E1824019E60E}"/>
              </a:ext>
            </a:extLst>
          </p:cNvPr>
          <p:cNvSpPr txBox="1"/>
          <p:nvPr/>
        </p:nvSpPr>
        <p:spPr>
          <a:xfrm>
            <a:off x="8270490" y="3360190"/>
            <a:ext cx="476412" cy="369332"/>
          </a:xfrm>
          <a:prstGeom prst="rect">
            <a:avLst/>
          </a:prstGeom>
          <a:noFill/>
        </p:spPr>
        <p:txBody>
          <a:bodyPr wrap="none" rtlCol="0">
            <a:spAutoFit/>
          </a:bodyPr>
          <a:lstStyle/>
          <a:p>
            <a:r>
              <a:rPr lang="en-US" dirty="0"/>
              <a:t>1,1</a:t>
            </a:r>
          </a:p>
        </p:txBody>
      </p:sp>
      <p:sp>
        <p:nvSpPr>
          <p:cNvPr id="32" name="TextBox 31">
            <a:extLst>
              <a:ext uri="{FF2B5EF4-FFF2-40B4-BE49-F238E27FC236}">
                <a16:creationId xmlns:a16="http://schemas.microsoft.com/office/drawing/2014/main" id="{ECAC353E-D83F-0D4D-EA5B-2EB232F2070C}"/>
              </a:ext>
            </a:extLst>
          </p:cNvPr>
          <p:cNvSpPr txBox="1"/>
          <p:nvPr/>
        </p:nvSpPr>
        <p:spPr>
          <a:xfrm>
            <a:off x="5866659" y="5362311"/>
            <a:ext cx="476412" cy="369332"/>
          </a:xfrm>
          <a:prstGeom prst="rect">
            <a:avLst/>
          </a:prstGeom>
          <a:noFill/>
        </p:spPr>
        <p:txBody>
          <a:bodyPr wrap="none" rtlCol="0">
            <a:spAutoFit/>
          </a:bodyPr>
          <a:lstStyle/>
          <a:p>
            <a:r>
              <a:rPr lang="en-US" dirty="0"/>
              <a:t>0,0</a:t>
            </a:r>
          </a:p>
        </p:txBody>
      </p:sp>
      <p:sp>
        <p:nvSpPr>
          <p:cNvPr id="33" name="TextBox 32">
            <a:extLst>
              <a:ext uri="{FF2B5EF4-FFF2-40B4-BE49-F238E27FC236}">
                <a16:creationId xmlns:a16="http://schemas.microsoft.com/office/drawing/2014/main" id="{21D3B60A-5CA0-BEBD-DC66-86701E1CEA51}"/>
              </a:ext>
            </a:extLst>
          </p:cNvPr>
          <p:cNvSpPr txBox="1"/>
          <p:nvPr/>
        </p:nvSpPr>
        <p:spPr>
          <a:xfrm>
            <a:off x="5577965" y="4264399"/>
            <a:ext cx="575799" cy="369332"/>
          </a:xfrm>
          <a:prstGeom prst="rect">
            <a:avLst/>
          </a:prstGeom>
          <a:noFill/>
        </p:spPr>
        <p:txBody>
          <a:bodyPr wrap="none" rtlCol="0">
            <a:spAutoFit/>
          </a:bodyPr>
          <a:lstStyle/>
          <a:p>
            <a:r>
              <a:rPr lang="en-US" dirty="0"/>
              <a:t>XOR</a:t>
            </a:r>
          </a:p>
        </p:txBody>
      </p:sp>
      <p:cxnSp>
        <p:nvCxnSpPr>
          <p:cNvPr id="65" name="Straight Arrow Connector 64">
            <a:extLst>
              <a:ext uri="{FF2B5EF4-FFF2-40B4-BE49-F238E27FC236}">
                <a16:creationId xmlns:a16="http://schemas.microsoft.com/office/drawing/2014/main" id="{04E21214-7EF9-A500-2F28-CD258CE1EA5B}"/>
              </a:ext>
            </a:extLst>
          </p:cNvPr>
          <p:cNvCxnSpPr>
            <a:cxnSpLocks/>
          </p:cNvCxnSpPr>
          <p:nvPr/>
        </p:nvCxnSpPr>
        <p:spPr>
          <a:xfrm flipV="1">
            <a:off x="9718180" y="3333974"/>
            <a:ext cx="0" cy="2151913"/>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EDBA47CE-F21C-6802-85DA-5AFDF8C162E3}"/>
              </a:ext>
            </a:extLst>
          </p:cNvPr>
          <p:cNvCxnSpPr>
            <a:cxnSpLocks/>
          </p:cNvCxnSpPr>
          <p:nvPr/>
        </p:nvCxnSpPr>
        <p:spPr>
          <a:xfrm>
            <a:off x="9718180" y="5485887"/>
            <a:ext cx="1919287" cy="0"/>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id="{25296F94-7003-3E70-4328-DAC6F423F1CB}"/>
              </a:ext>
            </a:extLst>
          </p:cNvPr>
          <p:cNvSpPr/>
          <p:nvPr/>
        </p:nvSpPr>
        <p:spPr>
          <a:xfrm>
            <a:off x="11267810" y="3588790"/>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3" name="Oval 72">
            <a:extLst>
              <a:ext uri="{FF2B5EF4-FFF2-40B4-BE49-F238E27FC236}">
                <a16:creationId xmlns:a16="http://schemas.microsoft.com/office/drawing/2014/main" id="{C24D0FA0-0F0B-4517-CC01-A5A469F31AEF}"/>
              </a:ext>
            </a:extLst>
          </p:cNvPr>
          <p:cNvSpPr/>
          <p:nvPr/>
        </p:nvSpPr>
        <p:spPr>
          <a:xfrm>
            <a:off x="9603880" y="3588790"/>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4" name="Oval 73">
            <a:extLst>
              <a:ext uri="{FF2B5EF4-FFF2-40B4-BE49-F238E27FC236}">
                <a16:creationId xmlns:a16="http://schemas.microsoft.com/office/drawing/2014/main" id="{63112356-B123-69AE-B6A2-7F895B05FCB4}"/>
              </a:ext>
            </a:extLst>
          </p:cNvPr>
          <p:cNvSpPr/>
          <p:nvPr/>
        </p:nvSpPr>
        <p:spPr>
          <a:xfrm>
            <a:off x="9603880" y="5328192"/>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75" name="Oval 74">
            <a:extLst>
              <a:ext uri="{FF2B5EF4-FFF2-40B4-BE49-F238E27FC236}">
                <a16:creationId xmlns:a16="http://schemas.microsoft.com/office/drawing/2014/main" id="{1A9402B1-49C3-B84B-F980-BA453E1E9C22}"/>
              </a:ext>
            </a:extLst>
          </p:cNvPr>
          <p:cNvSpPr/>
          <p:nvPr/>
        </p:nvSpPr>
        <p:spPr>
          <a:xfrm>
            <a:off x="11267810" y="5371587"/>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cxnSp>
        <p:nvCxnSpPr>
          <p:cNvPr id="76" name="Straight Arrow Connector 75">
            <a:extLst>
              <a:ext uri="{FF2B5EF4-FFF2-40B4-BE49-F238E27FC236}">
                <a16:creationId xmlns:a16="http://schemas.microsoft.com/office/drawing/2014/main" id="{C5E3C382-615B-30B0-4461-4CA044414939}"/>
              </a:ext>
            </a:extLst>
          </p:cNvPr>
          <p:cNvCxnSpPr>
            <a:cxnSpLocks/>
          </p:cNvCxnSpPr>
          <p:nvPr/>
        </p:nvCxnSpPr>
        <p:spPr>
          <a:xfrm flipH="1" flipV="1">
            <a:off x="9535310" y="4021626"/>
            <a:ext cx="1545815" cy="1598885"/>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72639801-F9C8-0CCD-35FF-9B9C7BAF77AB}"/>
              </a:ext>
            </a:extLst>
          </p:cNvPr>
          <p:cNvSpPr txBox="1"/>
          <p:nvPr/>
        </p:nvSpPr>
        <p:spPr>
          <a:xfrm>
            <a:off x="9291356" y="4474661"/>
            <a:ext cx="401072" cy="369332"/>
          </a:xfrm>
          <a:prstGeom prst="rect">
            <a:avLst/>
          </a:prstGeom>
          <a:noFill/>
        </p:spPr>
        <p:txBody>
          <a:bodyPr wrap="square" rtlCol="0">
            <a:spAutoFit/>
          </a:bodyPr>
          <a:lstStyle/>
          <a:p>
            <a:r>
              <a:rPr lang="en-US" dirty="0"/>
              <a:t>x1</a:t>
            </a:r>
          </a:p>
        </p:txBody>
      </p:sp>
      <p:sp>
        <p:nvSpPr>
          <p:cNvPr id="78" name="TextBox 77">
            <a:extLst>
              <a:ext uri="{FF2B5EF4-FFF2-40B4-BE49-F238E27FC236}">
                <a16:creationId xmlns:a16="http://schemas.microsoft.com/office/drawing/2014/main" id="{F72B89A0-92C1-D225-65B6-F21BEFD707D8}"/>
              </a:ext>
            </a:extLst>
          </p:cNvPr>
          <p:cNvSpPr txBox="1"/>
          <p:nvPr/>
        </p:nvSpPr>
        <p:spPr>
          <a:xfrm>
            <a:off x="10353386" y="5485887"/>
            <a:ext cx="401072" cy="369332"/>
          </a:xfrm>
          <a:prstGeom prst="rect">
            <a:avLst/>
          </a:prstGeom>
          <a:noFill/>
        </p:spPr>
        <p:txBody>
          <a:bodyPr wrap="square" rtlCol="0">
            <a:spAutoFit/>
          </a:bodyPr>
          <a:lstStyle/>
          <a:p>
            <a:r>
              <a:rPr lang="en-US" dirty="0"/>
              <a:t>x2</a:t>
            </a:r>
          </a:p>
        </p:txBody>
      </p:sp>
      <p:sp>
        <p:nvSpPr>
          <p:cNvPr id="79" name="TextBox 78">
            <a:extLst>
              <a:ext uri="{FF2B5EF4-FFF2-40B4-BE49-F238E27FC236}">
                <a16:creationId xmlns:a16="http://schemas.microsoft.com/office/drawing/2014/main" id="{61C99BEF-22CF-5538-6F34-EB8C4387649B}"/>
              </a:ext>
            </a:extLst>
          </p:cNvPr>
          <p:cNvSpPr txBox="1"/>
          <p:nvPr/>
        </p:nvSpPr>
        <p:spPr>
          <a:xfrm>
            <a:off x="9141977" y="3476595"/>
            <a:ext cx="476412" cy="369332"/>
          </a:xfrm>
          <a:prstGeom prst="rect">
            <a:avLst/>
          </a:prstGeom>
          <a:noFill/>
        </p:spPr>
        <p:txBody>
          <a:bodyPr wrap="square" rtlCol="0">
            <a:spAutoFit/>
          </a:bodyPr>
          <a:lstStyle/>
          <a:p>
            <a:r>
              <a:rPr lang="en-US" dirty="0"/>
              <a:t>0,1</a:t>
            </a:r>
          </a:p>
        </p:txBody>
      </p:sp>
      <p:sp>
        <p:nvSpPr>
          <p:cNvPr id="80" name="TextBox 79">
            <a:extLst>
              <a:ext uri="{FF2B5EF4-FFF2-40B4-BE49-F238E27FC236}">
                <a16:creationId xmlns:a16="http://schemas.microsoft.com/office/drawing/2014/main" id="{1752E28F-EBB0-1EF1-E2E4-C6F79DB75428}"/>
              </a:ext>
            </a:extLst>
          </p:cNvPr>
          <p:cNvSpPr txBox="1"/>
          <p:nvPr/>
        </p:nvSpPr>
        <p:spPr>
          <a:xfrm>
            <a:off x="11573214" y="3404124"/>
            <a:ext cx="476412" cy="369332"/>
          </a:xfrm>
          <a:prstGeom prst="rect">
            <a:avLst/>
          </a:prstGeom>
          <a:noFill/>
        </p:spPr>
        <p:txBody>
          <a:bodyPr wrap="square" rtlCol="0">
            <a:spAutoFit/>
          </a:bodyPr>
          <a:lstStyle/>
          <a:p>
            <a:r>
              <a:rPr lang="en-US" dirty="0"/>
              <a:t>1,1</a:t>
            </a:r>
          </a:p>
        </p:txBody>
      </p:sp>
      <p:sp>
        <p:nvSpPr>
          <p:cNvPr id="81" name="TextBox 80">
            <a:extLst>
              <a:ext uri="{FF2B5EF4-FFF2-40B4-BE49-F238E27FC236}">
                <a16:creationId xmlns:a16="http://schemas.microsoft.com/office/drawing/2014/main" id="{8B32DFC7-387D-0FD0-A62C-8244B9353C7C}"/>
              </a:ext>
            </a:extLst>
          </p:cNvPr>
          <p:cNvSpPr txBox="1"/>
          <p:nvPr/>
        </p:nvSpPr>
        <p:spPr>
          <a:xfrm>
            <a:off x="11432829" y="5590911"/>
            <a:ext cx="476412" cy="369332"/>
          </a:xfrm>
          <a:prstGeom prst="rect">
            <a:avLst/>
          </a:prstGeom>
          <a:noFill/>
        </p:spPr>
        <p:txBody>
          <a:bodyPr wrap="square" rtlCol="0">
            <a:spAutoFit/>
          </a:bodyPr>
          <a:lstStyle/>
          <a:p>
            <a:r>
              <a:rPr lang="en-US" dirty="0"/>
              <a:t>1,0</a:t>
            </a:r>
          </a:p>
        </p:txBody>
      </p:sp>
      <p:sp>
        <p:nvSpPr>
          <p:cNvPr id="82" name="TextBox 81">
            <a:extLst>
              <a:ext uri="{FF2B5EF4-FFF2-40B4-BE49-F238E27FC236}">
                <a16:creationId xmlns:a16="http://schemas.microsoft.com/office/drawing/2014/main" id="{77B7364D-66B2-B6AE-4BC7-D3585AFCC1EA}"/>
              </a:ext>
            </a:extLst>
          </p:cNvPr>
          <p:cNvSpPr txBox="1"/>
          <p:nvPr/>
        </p:nvSpPr>
        <p:spPr>
          <a:xfrm>
            <a:off x="9169383" y="5406245"/>
            <a:ext cx="476412" cy="369332"/>
          </a:xfrm>
          <a:prstGeom prst="rect">
            <a:avLst/>
          </a:prstGeom>
          <a:noFill/>
        </p:spPr>
        <p:txBody>
          <a:bodyPr wrap="square" rtlCol="0">
            <a:spAutoFit/>
          </a:bodyPr>
          <a:lstStyle/>
          <a:p>
            <a:r>
              <a:rPr lang="en-US" dirty="0"/>
              <a:t>0,0</a:t>
            </a:r>
          </a:p>
        </p:txBody>
      </p:sp>
      <p:sp>
        <p:nvSpPr>
          <p:cNvPr id="83" name="TextBox 82">
            <a:extLst>
              <a:ext uri="{FF2B5EF4-FFF2-40B4-BE49-F238E27FC236}">
                <a16:creationId xmlns:a16="http://schemas.microsoft.com/office/drawing/2014/main" id="{115C4254-25F3-2F99-A52F-E8FC4EBB650D}"/>
              </a:ext>
            </a:extLst>
          </p:cNvPr>
          <p:cNvSpPr txBox="1"/>
          <p:nvPr/>
        </p:nvSpPr>
        <p:spPr>
          <a:xfrm>
            <a:off x="8967776" y="4181330"/>
            <a:ext cx="461986" cy="369332"/>
          </a:xfrm>
          <a:prstGeom prst="rect">
            <a:avLst/>
          </a:prstGeom>
          <a:noFill/>
        </p:spPr>
        <p:txBody>
          <a:bodyPr wrap="square" rtlCol="0">
            <a:spAutoFit/>
          </a:bodyPr>
          <a:lstStyle/>
          <a:p>
            <a:r>
              <a:rPr lang="en-US" dirty="0"/>
              <a:t>OR</a:t>
            </a:r>
          </a:p>
        </p:txBody>
      </p:sp>
    </p:spTree>
    <p:extLst>
      <p:ext uri="{BB962C8B-B14F-4D97-AF65-F5344CB8AC3E}">
        <p14:creationId xmlns:p14="http://schemas.microsoft.com/office/powerpoint/2010/main" val="1749635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F4BFF0-1A9F-9F0A-DA16-85D9858568E0}"/>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6B0E34BD-2D57-402E-38F8-2B4670F7135D}"/>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cxnSp>
        <p:nvCxnSpPr>
          <p:cNvPr id="18" name="Straight Arrow Connector 17">
            <a:extLst>
              <a:ext uri="{FF2B5EF4-FFF2-40B4-BE49-F238E27FC236}">
                <a16:creationId xmlns:a16="http://schemas.microsoft.com/office/drawing/2014/main" id="{BCE31536-1AB5-750E-A0E9-D4B6663787B7}"/>
              </a:ext>
            </a:extLst>
          </p:cNvPr>
          <p:cNvCxnSpPr>
            <a:cxnSpLocks/>
            <a:stCxn id="9" idx="6"/>
            <a:endCxn id="28" idx="2"/>
          </p:cNvCxnSpPr>
          <p:nvPr/>
        </p:nvCxnSpPr>
        <p:spPr>
          <a:xfrm flipV="1">
            <a:off x="4322999" y="1954855"/>
            <a:ext cx="1031305" cy="1137731"/>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179877AC-0F20-B672-F0FB-39D9D4234CFC}"/>
              </a:ext>
            </a:extLst>
          </p:cNvPr>
          <p:cNvSpPr/>
          <p:nvPr/>
        </p:nvSpPr>
        <p:spPr>
          <a:xfrm>
            <a:off x="3408599" y="1497655"/>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p>
        </p:txBody>
      </p:sp>
      <p:sp>
        <p:nvSpPr>
          <p:cNvPr id="9" name="Oval 8">
            <a:extLst>
              <a:ext uri="{FF2B5EF4-FFF2-40B4-BE49-F238E27FC236}">
                <a16:creationId xmlns:a16="http://schemas.microsoft.com/office/drawing/2014/main" id="{0BE6254D-3F75-EA08-0A81-1DDDB78EE1D0}"/>
              </a:ext>
            </a:extLst>
          </p:cNvPr>
          <p:cNvSpPr/>
          <p:nvPr/>
        </p:nvSpPr>
        <p:spPr>
          <a:xfrm>
            <a:off x="3408599" y="2635386"/>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2</a:t>
            </a:r>
          </a:p>
        </p:txBody>
      </p:sp>
      <p:cxnSp>
        <p:nvCxnSpPr>
          <p:cNvPr id="15" name="Straight Arrow Connector 14">
            <a:extLst>
              <a:ext uri="{FF2B5EF4-FFF2-40B4-BE49-F238E27FC236}">
                <a16:creationId xmlns:a16="http://schemas.microsoft.com/office/drawing/2014/main" id="{D316CF6B-0E69-DC34-53A7-A5AF7F3321EF}"/>
              </a:ext>
            </a:extLst>
          </p:cNvPr>
          <p:cNvCxnSpPr>
            <a:cxnSpLocks/>
            <a:stCxn id="7" idx="6"/>
            <a:endCxn id="28" idx="2"/>
          </p:cNvCxnSpPr>
          <p:nvPr/>
        </p:nvCxnSpPr>
        <p:spPr>
          <a:xfrm>
            <a:off x="4322999" y="1954855"/>
            <a:ext cx="1031305" cy="0"/>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7C6C8A40-6A9E-B63B-C885-F13CAA1A4D82}"/>
              </a:ext>
            </a:extLst>
          </p:cNvPr>
          <p:cNvSpPr/>
          <p:nvPr/>
        </p:nvSpPr>
        <p:spPr>
          <a:xfrm>
            <a:off x="5354304" y="1497655"/>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h</a:t>
            </a:r>
            <a:r>
              <a:rPr lang="en-US" sz="2400" baseline="-25000" dirty="0">
                <a:solidFill>
                  <a:schemeClr val="bg1"/>
                </a:solidFill>
              </a:rPr>
              <a:t>1</a:t>
            </a:r>
          </a:p>
        </p:txBody>
      </p:sp>
      <p:graphicFrame>
        <p:nvGraphicFramePr>
          <p:cNvPr id="67" name="Table 66">
            <a:extLst>
              <a:ext uri="{FF2B5EF4-FFF2-40B4-BE49-F238E27FC236}">
                <a16:creationId xmlns:a16="http://schemas.microsoft.com/office/drawing/2014/main" id="{E2018C57-DC21-9B3A-27EB-C6F1EA6AF057}"/>
              </a:ext>
            </a:extLst>
          </p:cNvPr>
          <p:cNvGraphicFramePr>
            <a:graphicFrameLocks noGrp="1"/>
          </p:cNvGraphicFramePr>
          <p:nvPr>
            <p:extLst>
              <p:ext uri="{D42A27DB-BD31-4B8C-83A1-F6EECF244321}">
                <p14:modId xmlns:p14="http://schemas.microsoft.com/office/powerpoint/2010/main" val="3207227868"/>
              </p:ext>
            </p:extLst>
          </p:nvPr>
        </p:nvGraphicFramePr>
        <p:xfrm>
          <a:off x="202095" y="3814615"/>
          <a:ext cx="11787809" cy="1981200"/>
        </p:xfrm>
        <a:graphic>
          <a:graphicData uri="http://schemas.openxmlformats.org/drawingml/2006/table">
            <a:tbl>
              <a:tblPr firstRow="1" bandRow="1">
                <a:tableStyleId>{5C22544A-7EE6-4342-B048-85BDC9FD1C3A}</a:tableStyleId>
              </a:tblPr>
              <a:tblGrid>
                <a:gridCol w="1460103">
                  <a:extLst>
                    <a:ext uri="{9D8B030D-6E8A-4147-A177-3AD203B41FA5}">
                      <a16:colId xmlns:a16="http://schemas.microsoft.com/office/drawing/2014/main" val="4070632186"/>
                    </a:ext>
                  </a:extLst>
                </a:gridCol>
                <a:gridCol w="1725018">
                  <a:extLst>
                    <a:ext uri="{9D8B030D-6E8A-4147-A177-3AD203B41FA5}">
                      <a16:colId xmlns:a16="http://schemas.microsoft.com/office/drawing/2014/main" val="3772922976"/>
                    </a:ext>
                  </a:extLst>
                </a:gridCol>
                <a:gridCol w="1837032">
                  <a:extLst>
                    <a:ext uri="{9D8B030D-6E8A-4147-A177-3AD203B41FA5}">
                      <a16:colId xmlns:a16="http://schemas.microsoft.com/office/drawing/2014/main" val="968386818"/>
                    </a:ext>
                  </a:extLst>
                </a:gridCol>
                <a:gridCol w="1837032">
                  <a:extLst>
                    <a:ext uri="{9D8B030D-6E8A-4147-A177-3AD203B41FA5}">
                      <a16:colId xmlns:a16="http://schemas.microsoft.com/office/drawing/2014/main" val="1443015647"/>
                    </a:ext>
                  </a:extLst>
                </a:gridCol>
                <a:gridCol w="2654346">
                  <a:extLst>
                    <a:ext uri="{9D8B030D-6E8A-4147-A177-3AD203B41FA5}">
                      <a16:colId xmlns:a16="http://schemas.microsoft.com/office/drawing/2014/main" val="1753337387"/>
                    </a:ext>
                  </a:extLst>
                </a:gridCol>
                <a:gridCol w="2274278">
                  <a:extLst>
                    <a:ext uri="{9D8B030D-6E8A-4147-A177-3AD203B41FA5}">
                      <a16:colId xmlns:a16="http://schemas.microsoft.com/office/drawing/2014/main" val="2152134848"/>
                    </a:ext>
                  </a:extLst>
                </a:gridCol>
              </a:tblGrid>
              <a:tr h="237144">
                <a:tc>
                  <a:txBody>
                    <a:bodyPr/>
                    <a:lstStyle/>
                    <a:p>
                      <a:pPr algn="ctr"/>
                      <a:r>
                        <a:rPr lang="en-US" sz="2000" dirty="0"/>
                        <a:t>x1</a:t>
                      </a:r>
                    </a:p>
                  </a:txBody>
                  <a:tcPr anchor="ctr"/>
                </a:tc>
                <a:tc>
                  <a:txBody>
                    <a:bodyPr/>
                    <a:lstStyle/>
                    <a:p>
                      <a:pPr algn="ctr"/>
                      <a:r>
                        <a:rPr lang="en-US" sz="2000" dirty="0"/>
                        <a:t>x2</a:t>
                      </a:r>
                    </a:p>
                  </a:txBody>
                  <a:tcPr anchor="ctr"/>
                </a:tc>
                <a:tc>
                  <a:txBody>
                    <a:bodyPr/>
                    <a:lstStyle/>
                    <a:p>
                      <a:pPr algn="ctr"/>
                      <a:r>
                        <a:rPr lang="en-US" sz="2000" dirty="0"/>
                        <a:t>h1=OR(x1,x2)</a:t>
                      </a:r>
                    </a:p>
                  </a:txBody>
                  <a:tcPr anchor="ctr"/>
                </a:tc>
                <a:tc>
                  <a:txBody>
                    <a:bodyPr/>
                    <a:lstStyle/>
                    <a:p>
                      <a:pPr algn="ctr"/>
                      <a:r>
                        <a:rPr lang="en-US" sz="2000" dirty="0"/>
                        <a:t>AND(x1,x2)</a:t>
                      </a:r>
                    </a:p>
                  </a:txBody>
                  <a:tcPr anchor="ctr"/>
                </a:tc>
                <a:tc>
                  <a:txBody>
                    <a:bodyPr/>
                    <a:lstStyle/>
                    <a:p>
                      <a:pPr algn="ctr"/>
                      <a:r>
                        <a:rPr lang="en-US" sz="2000" dirty="0"/>
                        <a:t>h2=NOT(AND(x1,x2))</a:t>
                      </a:r>
                    </a:p>
                  </a:txBody>
                  <a:tcPr anchor="ctr"/>
                </a:tc>
                <a:tc>
                  <a:txBody>
                    <a:bodyPr/>
                    <a:lstStyle/>
                    <a:p>
                      <a:pPr algn="ctr"/>
                      <a:r>
                        <a:rPr lang="en-US" sz="2000" dirty="0"/>
                        <a:t>y=AND(H1,H2)</a:t>
                      </a:r>
                    </a:p>
                  </a:txBody>
                  <a:tcPr anchor="ctr"/>
                </a:tc>
                <a:extLst>
                  <a:ext uri="{0D108BD9-81ED-4DB2-BD59-A6C34878D82A}">
                    <a16:rowId xmlns:a16="http://schemas.microsoft.com/office/drawing/2014/main" val="1592172719"/>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0</a:t>
                      </a:r>
                    </a:p>
                  </a:txBody>
                  <a:tcPr anchor="ctr"/>
                </a:tc>
                <a:extLst>
                  <a:ext uri="{0D108BD9-81ED-4DB2-BD59-A6C34878D82A}">
                    <a16:rowId xmlns:a16="http://schemas.microsoft.com/office/drawing/2014/main" val="4131369601"/>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1</a:t>
                      </a:r>
                    </a:p>
                  </a:txBody>
                  <a:tcPr anchor="ctr"/>
                </a:tc>
                <a:extLst>
                  <a:ext uri="{0D108BD9-81ED-4DB2-BD59-A6C34878D82A}">
                    <a16:rowId xmlns:a16="http://schemas.microsoft.com/office/drawing/2014/main" val="2503293718"/>
                  </a:ext>
                </a:extLst>
              </a:tr>
              <a:tr h="263538">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1</a:t>
                      </a:r>
                    </a:p>
                  </a:txBody>
                  <a:tcPr anchor="ctr"/>
                </a:tc>
                <a:extLst>
                  <a:ext uri="{0D108BD9-81ED-4DB2-BD59-A6C34878D82A}">
                    <a16:rowId xmlns:a16="http://schemas.microsoft.com/office/drawing/2014/main" val="1600177746"/>
                  </a:ext>
                </a:extLst>
              </a:tr>
              <a:tr h="263538">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0</a:t>
                      </a:r>
                    </a:p>
                  </a:txBody>
                  <a:tcPr anchor="ctr"/>
                </a:tc>
                <a:extLst>
                  <a:ext uri="{0D108BD9-81ED-4DB2-BD59-A6C34878D82A}">
                    <a16:rowId xmlns:a16="http://schemas.microsoft.com/office/drawing/2014/main" val="1081035024"/>
                  </a:ext>
                </a:extLst>
              </a:tr>
            </a:tbl>
          </a:graphicData>
        </a:graphic>
      </p:graphicFrame>
      <p:sp>
        <p:nvSpPr>
          <p:cNvPr id="37" name="Oval 36">
            <a:extLst>
              <a:ext uri="{FF2B5EF4-FFF2-40B4-BE49-F238E27FC236}">
                <a16:creationId xmlns:a16="http://schemas.microsoft.com/office/drawing/2014/main" id="{2032B51A-1CB4-0579-4678-82BDF783A8E0}"/>
              </a:ext>
            </a:extLst>
          </p:cNvPr>
          <p:cNvSpPr/>
          <p:nvPr/>
        </p:nvSpPr>
        <p:spPr>
          <a:xfrm>
            <a:off x="6779779" y="2066520"/>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cxnSp>
        <p:nvCxnSpPr>
          <p:cNvPr id="38" name="Straight Arrow Connector 37">
            <a:extLst>
              <a:ext uri="{FF2B5EF4-FFF2-40B4-BE49-F238E27FC236}">
                <a16:creationId xmlns:a16="http://schemas.microsoft.com/office/drawing/2014/main" id="{D19E0128-8B70-0E07-E1CF-CB6CE338F599}"/>
              </a:ext>
            </a:extLst>
          </p:cNvPr>
          <p:cNvCxnSpPr>
            <a:cxnSpLocks/>
            <a:stCxn id="28" idx="6"/>
            <a:endCxn id="37" idx="2"/>
          </p:cNvCxnSpPr>
          <p:nvPr/>
        </p:nvCxnSpPr>
        <p:spPr>
          <a:xfrm>
            <a:off x="6268704" y="1954855"/>
            <a:ext cx="511075" cy="568865"/>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961F1ED5-BDBF-D159-A1DC-6FFE37F7101D}"/>
              </a:ext>
            </a:extLst>
          </p:cNvPr>
          <p:cNvSpPr/>
          <p:nvPr/>
        </p:nvSpPr>
        <p:spPr>
          <a:xfrm>
            <a:off x="5371302" y="2635386"/>
            <a:ext cx="914400" cy="91440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h</a:t>
            </a:r>
            <a:r>
              <a:rPr lang="en-US" sz="2400" baseline="-25000" dirty="0">
                <a:solidFill>
                  <a:schemeClr val="bg1"/>
                </a:solidFill>
              </a:rPr>
              <a:t>2</a:t>
            </a:r>
          </a:p>
        </p:txBody>
      </p:sp>
      <p:cxnSp>
        <p:nvCxnSpPr>
          <p:cNvPr id="53" name="Straight Arrow Connector 52">
            <a:extLst>
              <a:ext uri="{FF2B5EF4-FFF2-40B4-BE49-F238E27FC236}">
                <a16:creationId xmlns:a16="http://schemas.microsoft.com/office/drawing/2014/main" id="{6EA4556B-5B94-D203-EF95-25EACADE557E}"/>
              </a:ext>
            </a:extLst>
          </p:cNvPr>
          <p:cNvCxnSpPr>
            <a:cxnSpLocks/>
            <a:stCxn id="52" idx="6"/>
            <a:endCxn id="37" idx="2"/>
          </p:cNvCxnSpPr>
          <p:nvPr/>
        </p:nvCxnSpPr>
        <p:spPr>
          <a:xfrm flipV="1">
            <a:off x="6285702" y="2523720"/>
            <a:ext cx="494077" cy="568866"/>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A963C01D-E9AC-7EBA-FE1C-8A079402B0E7}"/>
              </a:ext>
            </a:extLst>
          </p:cNvPr>
          <p:cNvCxnSpPr>
            <a:cxnSpLocks/>
            <a:stCxn id="7" idx="6"/>
            <a:endCxn id="52" idx="2"/>
          </p:cNvCxnSpPr>
          <p:nvPr/>
        </p:nvCxnSpPr>
        <p:spPr>
          <a:xfrm>
            <a:off x="4322999" y="1954855"/>
            <a:ext cx="1048303" cy="1137731"/>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7930F3B4-E566-3833-10AB-6B6CEB0B71ED}"/>
              </a:ext>
            </a:extLst>
          </p:cNvPr>
          <p:cNvCxnSpPr>
            <a:cxnSpLocks/>
            <a:stCxn id="9" idx="6"/>
            <a:endCxn id="52" idx="2"/>
          </p:cNvCxnSpPr>
          <p:nvPr/>
        </p:nvCxnSpPr>
        <p:spPr>
          <a:xfrm>
            <a:off x="4322999" y="3092586"/>
            <a:ext cx="1048303" cy="0"/>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08" name="Table 107">
            <a:extLst>
              <a:ext uri="{FF2B5EF4-FFF2-40B4-BE49-F238E27FC236}">
                <a16:creationId xmlns:a16="http://schemas.microsoft.com/office/drawing/2014/main" id="{4D7900FE-D208-E6B0-5EED-37984549DC4E}"/>
              </a:ext>
            </a:extLst>
          </p:cNvPr>
          <p:cNvGraphicFramePr>
            <a:graphicFrameLocks noGrp="1"/>
          </p:cNvGraphicFramePr>
          <p:nvPr>
            <p:extLst>
              <p:ext uri="{D42A27DB-BD31-4B8C-83A1-F6EECF244321}">
                <p14:modId xmlns:p14="http://schemas.microsoft.com/office/powerpoint/2010/main" val="872005235"/>
              </p:ext>
            </p:extLst>
          </p:nvPr>
        </p:nvGraphicFramePr>
        <p:xfrm>
          <a:off x="513529" y="1106547"/>
          <a:ext cx="1932990" cy="1981200"/>
        </p:xfrm>
        <a:graphic>
          <a:graphicData uri="http://schemas.openxmlformats.org/drawingml/2006/table">
            <a:tbl>
              <a:tblPr firstRow="1" bandRow="1">
                <a:tableStyleId>{5C22544A-7EE6-4342-B048-85BDC9FD1C3A}</a:tableStyleId>
              </a:tblPr>
              <a:tblGrid>
                <a:gridCol w="644330">
                  <a:extLst>
                    <a:ext uri="{9D8B030D-6E8A-4147-A177-3AD203B41FA5}">
                      <a16:colId xmlns:a16="http://schemas.microsoft.com/office/drawing/2014/main" val="4070632186"/>
                    </a:ext>
                  </a:extLst>
                </a:gridCol>
                <a:gridCol w="644330">
                  <a:extLst>
                    <a:ext uri="{9D8B030D-6E8A-4147-A177-3AD203B41FA5}">
                      <a16:colId xmlns:a16="http://schemas.microsoft.com/office/drawing/2014/main" val="3772922976"/>
                    </a:ext>
                  </a:extLst>
                </a:gridCol>
                <a:gridCol w="644330">
                  <a:extLst>
                    <a:ext uri="{9D8B030D-6E8A-4147-A177-3AD203B41FA5}">
                      <a16:colId xmlns:a16="http://schemas.microsoft.com/office/drawing/2014/main" val="1420174902"/>
                    </a:ext>
                  </a:extLst>
                </a:gridCol>
              </a:tblGrid>
              <a:tr h="237144">
                <a:tc>
                  <a:txBody>
                    <a:bodyPr/>
                    <a:lstStyle/>
                    <a:p>
                      <a:pPr algn="ctr"/>
                      <a:r>
                        <a:rPr lang="en-US" sz="2000" dirty="0"/>
                        <a:t>x1</a:t>
                      </a:r>
                    </a:p>
                  </a:txBody>
                  <a:tcPr anchor="ctr"/>
                </a:tc>
                <a:tc>
                  <a:txBody>
                    <a:bodyPr/>
                    <a:lstStyle/>
                    <a:p>
                      <a:pPr algn="ctr"/>
                      <a:r>
                        <a:rPr lang="en-US" sz="2000" dirty="0"/>
                        <a:t>x2</a:t>
                      </a:r>
                    </a:p>
                  </a:txBody>
                  <a:tcPr anchor="ctr"/>
                </a:tc>
                <a:tc>
                  <a:txBody>
                    <a:bodyPr/>
                    <a:lstStyle/>
                    <a:p>
                      <a:pPr algn="ctr"/>
                      <a:r>
                        <a:rPr lang="en-US" sz="2000" dirty="0"/>
                        <a:t>y</a:t>
                      </a:r>
                    </a:p>
                  </a:txBody>
                  <a:tcPr anchor="ctr"/>
                </a:tc>
                <a:extLst>
                  <a:ext uri="{0D108BD9-81ED-4DB2-BD59-A6C34878D82A}">
                    <a16:rowId xmlns:a16="http://schemas.microsoft.com/office/drawing/2014/main" val="1592172719"/>
                  </a:ext>
                </a:extLst>
              </a:tr>
              <a:tr h="263538">
                <a:tc>
                  <a:txBody>
                    <a:bodyPr/>
                    <a:lstStyle/>
                    <a:p>
                      <a:pPr algn="ctr"/>
                      <a:r>
                        <a:rPr lang="en-US" sz="2000" dirty="0"/>
                        <a:t>1</a:t>
                      </a:r>
                    </a:p>
                  </a:txBody>
                  <a:tcPr anchor="ctr"/>
                </a:tc>
                <a:tc>
                  <a:txBody>
                    <a:bodyPr/>
                    <a:lstStyle/>
                    <a:p>
                      <a:pPr algn="ctr"/>
                      <a:r>
                        <a:rPr lang="en-US" sz="2000" dirty="0"/>
                        <a:t>1</a:t>
                      </a:r>
                    </a:p>
                  </a:txBody>
                  <a:tcPr anchor="ctr"/>
                </a:tc>
                <a:tc>
                  <a:txBody>
                    <a:bodyPr/>
                    <a:lstStyle/>
                    <a:p>
                      <a:pPr algn="ctr"/>
                      <a:r>
                        <a:rPr lang="en-US" sz="2000" dirty="0"/>
                        <a:t>0</a:t>
                      </a:r>
                    </a:p>
                  </a:txBody>
                  <a:tcPr anchor="ctr"/>
                </a:tc>
                <a:extLst>
                  <a:ext uri="{0D108BD9-81ED-4DB2-BD59-A6C34878D82A}">
                    <a16:rowId xmlns:a16="http://schemas.microsoft.com/office/drawing/2014/main" val="4131369601"/>
                  </a:ext>
                </a:extLst>
              </a:tr>
              <a:tr h="263538">
                <a:tc>
                  <a:txBody>
                    <a:bodyPr/>
                    <a:lstStyle/>
                    <a:p>
                      <a:pPr algn="ctr"/>
                      <a:r>
                        <a:rPr lang="en-US" sz="2000" dirty="0"/>
                        <a:t>1</a:t>
                      </a:r>
                    </a:p>
                  </a:txBody>
                  <a:tcPr anchor="ctr"/>
                </a:tc>
                <a:tc>
                  <a:txBody>
                    <a:bodyPr/>
                    <a:lstStyle/>
                    <a:p>
                      <a:pPr algn="ctr"/>
                      <a:r>
                        <a:rPr lang="en-US" sz="2000" dirty="0"/>
                        <a:t>0</a:t>
                      </a:r>
                    </a:p>
                  </a:txBody>
                  <a:tcPr anchor="ctr"/>
                </a:tc>
                <a:tc>
                  <a:txBody>
                    <a:bodyPr/>
                    <a:lstStyle/>
                    <a:p>
                      <a:pPr algn="ctr"/>
                      <a:r>
                        <a:rPr lang="en-US" sz="2000" dirty="0"/>
                        <a:t>1</a:t>
                      </a:r>
                    </a:p>
                  </a:txBody>
                  <a:tcPr anchor="ctr"/>
                </a:tc>
                <a:extLst>
                  <a:ext uri="{0D108BD9-81ED-4DB2-BD59-A6C34878D82A}">
                    <a16:rowId xmlns:a16="http://schemas.microsoft.com/office/drawing/2014/main" val="2503293718"/>
                  </a:ext>
                </a:extLst>
              </a:tr>
              <a:tr h="263538">
                <a:tc>
                  <a:txBody>
                    <a:bodyPr/>
                    <a:lstStyle/>
                    <a:p>
                      <a:pPr algn="ctr"/>
                      <a:r>
                        <a:rPr lang="en-US" sz="2000" dirty="0"/>
                        <a:t>0</a:t>
                      </a:r>
                    </a:p>
                  </a:txBody>
                  <a:tcPr anchor="ctr"/>
                </a:tc>
                <a:tc>
                  <a:txBody>
                    <a:bodyPr/>
                    <a:lstStyle/>
                    <a:p>
                      <a:pPr algn="ctr"/>
                      <a:r>
                        <a:rPr lang="en-US" sz="2000" dirty="0"/>
                        <a:t>1</a:t>
                      </a:r>
                    </a:p>
                  </a:txBody>
                  <a:tcPr anchor="ctr"/>
                </a:tc>
                <a:tc>
                  <a:txBody>
                    <a:bodyPr/>
                    <a:lstStyle/>
                    <a:p>
                      <a:pPr algn="ctr"/>
                      <a:r>
                        <a:rPr lang="en-US" sz="2000" dirty="0"/>
                        <a:t>1</a:t>
                      </a:r>
                    </a:p>
                  </a:txBody>
                  <a:tcPr anchor="ctr"/>
                </a:tc>
                <a:extLst>
                  <a:ext uri="{0D108BD9-81ED-4DB2-BD59-A6C34878D82A}">
                    <a16:rowId xmlns:a16="http://schemas.microsoft.com/office/drawing/2014/main" val="1600177746"/>
                  </a:ext>
                </a:extLst>
              </a:tr>
              <a:tr h="263538">
                <a:tc>
                  <a:txBody>
                    <a:bodyPr/>
                    <a:lstStyle/>
                    <a:p>
                      <a:pPr algn="ctr"/>
                      <a:r>
                        <a:rPr lang="en-US" sz="2000" dirty="0"/>
                        <a:t>0</a:t>
                      </a:r>
                    </a:p>
                  </a:txBody>
                  <a:tcPr anchor="ctr"/>
                </a:tc>
                <a:tc>
                  <a:txBody>
                    <a:bodyPr/>
                    <a:lstStyle/>
                    <a:p>
                      <a:pPr algn="ctr"/>
                      <a:r>
                        <a:rPr lang="en-US" sz="2000" dirty="0"/>
                        <a:t>0</a:t>
                      </a:r>
                    </a:p>
                  </a:txBody>
                  <a:tcPr anchor="ctr"/>
                </a:tc>
                <a:tc>
                  <a:txBody>
                    <a:bodyPr/>
                    <a:lstStyle/>
                    <a:p>
                      <a:pPr algn="ctr"/>
                      <a:r>
                        <a:rPr lang="en-US" sz="2000" dirty="0"/>
                        <a:t>0</a:t>
                      </a:r>
                    </a:p>
                  </a:txBody>
                  <a:tcPr anchor="ctr"/>
                </a:tc>
                <a:extLst>
                  <a:ext uri="{0D108BD9-81ED-4DB2-BD59-A6C34878D82A}">
                    <a16:rowId xmlns:a16="http://schemas.microsoft.com/office/drawing/2014/main" val="1081035024"/>
                  </a:ext>
                </a:extLst>
              </a:tr>
            </a:tbl>
          </a:graphicData>
        </a:graphic>
      </p:graphicFrame>
      <p:sp>
        <p:nvSpPr>
          <p:cNvPr id="109" name="TextBox 108">
            <a:extLst>
              <a:ext uri="{FF2B5EF4-FFF2-40B4-BE49-F238E27FC236}">
                <a16:creationId xmlns:a16="http://schemas.microsoft.com/office/drawing/2014/main" id="{CAC318EF-1C5E-5AD2-7CF6-9F89CCC132B5}"/>
              </a:ext>
            </a:extLst>
          </p:cNvPr>
          <p:cNvSpPr txBox="1"/>
          <p:nvPr/>
        </p:nvSpPr>
        <p:spPr>
          <a:xfrm>
            <a:off x="2902227" y="912880"/>
            <a:ext cx="8034572" cy="584775"/>
          </a:xfrm>
          <a:prstGeom prst="rect">
            <a:avLst/>
          </a:prstGeom>
          <a:noFill/>
        </p:spPr>
        <p:txBody>
          <a:bodyPr wrap="none" rtlCol="0">
            <a:spAutoFit/>
          </a:bodyPr>
          <a:lstStyle/>
          <a:p>
            <a:r>
              <a:rPr lang="en-US" sz="3200" dirty="0"/>
              <a:t>XOR (x1,x2) = OR(x1,x2) AND NOT(AND(x1,x2))</a:t>
            </a:r>
          </a:p>
        </p:txBody>
      </p:sp>
      <p:cxnSp>
        <p:nvCxnSpPr>
          <p:cNvPr id="110" name="Straight Arrow Connector 109">
            <a:extLst>
              <a:ext uri="{FF2B5EF4-FFF2-40B4-BE49-F238E27FC236}">
                <a16:creationId xmlns:a16="http://schemas.microsoft.com/office/drawing/2014/main" id="{38C581AD-F3E7-1A02-C4EA-9A374F966300}"/>
              </a:ext>
            </a:extLst>
          </p:cNvPr>
          <p:cNvCxnSpPr>
            <a:cxnSpLocks/>
          </p:cNvCxnSpPr>
          <p:nvPr/>
        </p:nvCxnSpPr>
        <p:spPr>
          <a:xfrm flipV="1">
            <a:off x="8999103" y="1459523"/>
            <a:ext cx="0" cy="2151913"/>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396F84D9-A5FA-2CB5-7619-71134A641C82}"/>
              </a:ext>
            </a:extLst>
          </p:cNvPr>
          <p:cNvCxnSpPr>
            <a:cxnSpLocks/>
          </p:cNvCxnSpPr>
          <p:nvPr/>
        </p:nvCxnSpPr>
        <p:spPr>
          <a:xfrm>
            <a:off x="8999103" y="3611436"/>
            <a:ext cx="1919287" cy="0"/>
          </a:xfrm>
          <a:prstGeom prst="straightConnector1">
            <a:avLst/>
          </a:prstGeom>
          <a:ln w="38100">
            <a:solidFill>
              <a:srgbClr val="13294B"/>
            </a:solidFill>
            <a:tailEnd type="triangle"/>
          </a:ln>
        </p:spPr>
        <p:style>
          <a:lnRef idx="1">
            <a:schemeClr val="accent1"/>
          </a:lnRef>
          <a:fillRef idx="0">
            <a:schemeClr val="accent1"/>
          </a:fillRef>
          <a:effectRef idx="0">
            <a:schemeClr val="accent1"/>
          </a:effectRef>
          <a:fontRef idx="minor">
            <a:schemeClr val="tx1"/>
          </a:fontRef>
        </p:style>
      </p:cxnSp>
      <p:sp>
        <p:nvSpPr>
          <p:cNvPr id="112" name="Oval 111">
            <a:extLst>
              <a:ext uri="{FF2B5EF4-FFF2-40B4-BE49-F238E27FC236}">
                <a16:creationId xmlns:a16="http://schemas.microsoft.com/office/drawing/2014/main" id="{BEC4B6A3-4717-C686-2B11-3A31624125DE}"/>
              </a:ext>
            </a:extLst>
          </p:cNvPr>
          <p:cNvSpPr/>
          <p:nvPr/>
        </p:nvSpPr>
        <p:spPr>
          <a:xfrm>
            <a:off x="10548733" y="1714339"/>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13" name="Oval 112">
            <a:extLst>
              <a:ext uri="{FF2B5EF4-FFF2-40B4-BE49-F238E27FC236}">
                <a16:creationId xmlns:a16="http://schemas.microsoft.com/office/drawing/2014/main" id="{46331DEC-6C13-E49B-FF0F-45A755A2BF83}"/>
              </a:ext>
            </a:extLst>
          </p:cNvPr>
          <p:cNvSpPr/>
          <p:nvPr/>
        </p:nvSpPr>
        <p:spPr>
          <a:xfrm>
            <a:off x="8884803" y="1714339"/>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14" name="Oval 113">
            <a:extLst>
              <a:ext uri="{FF2B5EF4-FFF2-40B4-BE49-F238E27FC236}">
                <a16:creationId xmlns:a16="http://schemas.microsoft.com/office/drawing/2014/main" id="{80A0E942-5DD6-DB47-E2B7-4FEB0DCF457A}"/>
              </a:ext>
            </a:extLst>
          </p:cNvPr>
          <p:cNvSpPr/>
          <p:nvPr/>
        </p:nvSpPr>
        <p:spPr>
          <a:xfrm>
            <a:off x="8884803" y="3453741"/>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15" name="Oval 114">
            <a:extLst>
              <a:ext uri="{FF2B5EF4-FFF2-40B4-BE49-F238E27FC236}">
                <a16:creationId xmlns:a16="http://schemas.microsoft.com/office/drawing/2014/main" id="{7F2E6850-28E9-966C-5D0B-121DDD2A0459}"/>
              </a:ext>
            </a:extLst>
          </p:cNvPr>
          <p:cNvSpPr/>
          <p:nvPr/>
        </p:nvSpPr>
        <p:spPr>
          <a:xfrm>
            <a:off x="10548733" y="3497136"/>
            <a:ext cx="228600" cy="2286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cxnSp>
        <p:nvCxnSpPr>
          <p:cNvPr id="116" name="Straight Arrow Connector 115">
            <a:extLst>
              <a:ext uri="{FF2B5EF4-FFF2-40B4-BE49-F238E27FC236}">
                <a16:creationId xmlns:a16="http://schemas.microsoft.com/office/drawing/2014/main" id="{1D8E543E-2B15-3FB2-889A-BD7FD1AB724E}"/>
              </a:ext>
            </a:extLst>
          </p:cNvPr>
          <p:cNvCxnSpPr>
            <a:cxnSpLocks/>
          </p:cNvCxnSpPr>
          <p:nvPr/>
        </p:nvCxnSpPr>
        <p:spPr>
          <a:xfrm flipH="1" flipV="1">
            <a:off x="8816233" y="2147175"/>
            <a:ext cx="1545815" cy="1598885"/>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2C28A89D-9AD5-28CC-6560-5E1E85706ECF}"/>
              </a:ext>
            </a:extLst>
          </p:cNvPr>
          <p:cNvSpPr txBox="1"/>
          <p:nvPr/>
        </p:nvSpPr>
        <p:spPr>
          <a:xfrm>
            <a:off x="8572279" y="2600210"/>
            <a:ext cx="401072" cy="369332"/>
          </a:xfrm>
          <a:prstGeom prst="rect">
            <a:avLst/>
          </a:prstGeom>
          <a:noFill/>
        </p:spPr>
        <p:txBody>
          <a:bodyPr wrap="none" rtlCol="0">
            <a:spAutoFit/>
          </a:bodyPr>
          <a:lstStyle/>
          <a:p>
            <a:r>
              <a:rPr lang="en-US" dirty="0"/>
              <a:t>x1</a:t>
            </a:r>
          </a:p>
        </p:txBody>
      </p:sp>
      <p:sp>
        <p:nvSpPr>
          <p:cNvPr id="118" name="TextBox 117">
            <a:extLst>
              <a:ext uri="{FF2B5EF4-FFF2-40B4-BE49-F238E27FC236}">
                <a16:creationId xmlns:a16="http://schemas.microsoft.com/office/drawing/2014/main" id="{67FFF42D-CC23-924B-9569-5FD6FC8B3C8C}"/>
              </a:ext>
            </a:extLst>
          </p:cNvPr>
          <p:cNvSpPr txBox="1"/>
          <p:nvPr/>
        </p:nvSpPr>
        <p:spPr>
          <a:xfrm>
            <a:off x="8422900" y="1602144"/>
            <a:ext cx="476412" cy="369332"/>
          </a:xfrm>
          <a:prstGeom prst="rect">
            <a:avLst/>
          </a:prstGeom>
          <a:noFill/>
        </p:spPr>
        <p:txBody>
          <a:bodyPr wrap="none" rtlCol="0">
            <a:spAutoFit/>
          </a:bodyPr>
          <a:lstStyle/>
          <a:p>
            <a:r>
              <a:rPr lang="en-US" dirty="0"/>
              <a:t>0,1</a:t>
            </a:r>
          </a:p>
        </p:txBody>
      </p:sp>
      <p:sp>
        <p:nvSpPr>
          <p:cNvPr id="119" name="TextBox 118">
            <a:extLst>
              <a:ext uri="{FF2B5EF4-FFF2-40B4-BE49-F238E27FC236}">
                <a16:creationId xmlns:a16="http://schemas.microsoft.com/office/drawing/2014/main" id="{485E8E77-57C6-5DF4-ABD2-27D282A55E85}"/>
              </a:ext>
            </a:extLst>
          </p:cNvPr>
          <p:cNvSpPr txBox="1"/>
          <p:nvPr/>
        </p:nvSpPr>
        <p:spPr>
          <a:xfrm>
            <a:off x="10854137" y="1529673"/>
            <a:ext cx="476412" cy="369332"/>
          </a:xfrm>
          <a:prstGeom prst="rect">
            <a:avLst/>
          </a:prstGeom>
          <a:noFill/>
        </p:spPr>
        <p:txBody>
          <a:bodyPr wrap="none" rtlCol="0">
            <a:spAutoFit/>
          </a:bodyPr>
          <a:lstStyle/>
          <a:p>
            <a:r>
              <a:rPr lang="en-US" dirty="0"/>
              <a:t>1,1</a:t>
            </a:r>
          </a:p>
        </p:txBody>
      </p:sp>
      <p:sp>
        <p:nvSpPr>
          <p:cNvPr id="120" name="TextBox 119">
            <a:extLst>
              <a:ext uri="{FF2B5EF4-FFF2-40B4-BE49-F238E27FC236}">
                <a16:creationId xmlns:a16="http://schemas.microsoft.com/office/drawing/2014/main" id="{E8A7D933-076C-5054-FB52-92E8C8887985}"/>
              </a:ext>
            </a:extLst>
          </p:cNvPr>
          <p:cNvSpPr txBox="1"/>
          <p:nvPr/>
        </p:nvSpPr>
        <p:spPr>
          <a:xfrm>
            <a:off x="8450306" y="3531794"/>
            <a:ext cx="476412" cy="369332"/>
          </a:xfrm>
          <a:prstGeom prst="rect">
            <a:avLst/>
          </a:prstGeom>
          <a:noFill/>
        </p:spPr>
        <p:txBody>
          <a:bodyPr wrap="none" rtlCol="0">
            <a:spAutoFit/>
          </a:bodyPr>
          <a:lstStyle/>
          <a:p>
            <a:r>
              <a:rPr lang="en-US" dirty="0"/>
              <a:t>0,0</a:t>
            </a:r>
          </a:p>
        </p:txBody>
      </p:sp>
      <p:sp>
        <p:nvSpPr>
          <p:cNvPr id="121" name="TextBox 120">
            <a:extLst>
              <a:ext uri="{FF2B5EF4-FFF2-40B4-BE49-F238E27FC236}">
                <a16:creationId xmlns:a16="http://schemas.microsoft.com/office/drawing/2014/main" id="{54908AA8-0D8A-2360-559F-F96DF6FE4BC0}"/>
              </a:ext>
            </a:extLst>
          </p:cNvPr>
          <p:cNvSpPr txBox="1"/>
          <p:nvPr/>
        </p:nvSpPr>
        <p:spPr>
          <a:xfrm>
            <a:off x="8161612" y="2433882"/>
            <a:ext cx="575799" cy="369332"/>
          </a:xfrm>
          <a:prstGeom prst="rect">
            <a:avLst/>
          </a:prstGeom>
          <a:noFill/>
        </p:spPr>
        <p:txBody>
          <a:bodyPr wrap="none" rtlCol="0">
            <a:spAutoFit/>
          </a:bodyPr>
          <a:lstStyle/>
          <a:p>
            <a:r>
              <a:rPr lang="en-US" dirty="0"/>
              <a:t>XOR</a:t>
            </a:r>
          </a:p>
        </p:txBody>
      </p:sp>
      <p:cxnSp>
        <p:nvCxnSpPr>
          <p:cNvPr id="122" name="Straight Arrow Connector 121">
            <a:extLst>
              <a:ext uri="{FF2B5EF4-FFF2-40B4-BE49-F238E27FC236}">
                <a16:creationId xmlns:a16="http://schemas.microsoft.com/office/drawing/2014/main" id="{18220B38-9E17-69A3-8FD3-5A47BCF64C7D}"/>
              </a:ext>
            </a:extLst>
          </p:cNvPr>
          <p:cNvCxnSpPr>
            <a:cxnSpLocks/>
          </p:cNvCxnSpPr>
          <p:nvPr/>
        </p:nvCxnSpPr>
        <p:spPr>
          <a:xfrm flipH="1" flipV="1">
            <a:off x="9463990" y="1575590"/>
            <a:ext cx="1545815" cy="1598885"/>
          </a:xfrm>
          <a:prstGeom prst="straightConnector1">
            <a:avLst/>
          </a:prstGeom>
          <a:ln w="38100">
            <a:solidFill>
              <a:srgbClr val="FFC00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02316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2D3707-4138-3CD9-C317-0F37D561CCA5}"/>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5CFA6978-D318-7984-DD86-498D46B1C8CA}"/>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14A270E5-0A24-D8EB-B723-6EB8A2C51794}"/>
              </a:ext>
            </a:extLst>
          </p:cNvPr>
          <p:cNvSpPr txBox="1"/>
          <p:nvPr/>
        </p:nvSpPr>
        <p:spPr>
          <a:xfrm>
            <a:off x="6289288" y="997565"/>
            <a:ext cx="5700548" cy="2062103"/>
          </a:xfrm>
          <a:prstGeom prst="rect">
            <a:avLst/>
          </a:prstGeom>
          <a:noFill/>
        </p:spPr>
        <p:txBody>
          <a:bodyPr wrap="square" rtlCol="0">
            <a:spAutoFit/>
          </a:bodyPr>
          <a:lstStyle/>
          <a:p>
            <a:r>
              <a:rPr lang="en-US" sz="3200" b="1" dirty="0"/>
              <a:t>Scaling Up: Adder Network</a:t>
            </a:r>
          </a:p>
          <a:p>
            <a:pPr marL="342900" indent="-342900">
              <a:buFont typeface="Arial" panose="020B0604020202020204" pitchFamily="34" charset="0"/>
              <a:buChar char="•"/>
            </a:pPr>
            <a:r>
              <a:rPr lang="en-US" sz="2400" dirty="0"/>
              <a:t>Logic gates can be chained to do arithmetic</a:t>
            </a:r>
          </a:p>
          <a:p>
            <a:pPr marL="342900" indent="-342900">
              <a:buFont typeface="Arial" panose="020B0604020202020204" pitchFamily="34" charset="0"/>
              <a:buChar char="•"/>
            </a:pPr>
            <a:r>
              <a:rPr lang="en-US" sz="2400" dirty="0"/>
              <a:t>Example: binary “full-adder” circuit</a:t>
            </a:r>
          </a:p>
          <a:p>
            <a:pPr marL="342900" indent="-342900">
              <a:buFont typeface="Arial" panose="020B0604020202020204" pitchFamily="34" charset="0"/>
              <a:buChar char="•"/>
            </a:pPr>
            <a:r>
              <a:rPr lang="en-US" sz="2400" dirty="0"/>
              <a:t>Circuits can compute sums, carry bits</a:t>
            </a:r>
          </a:p>
        </p:txBody>
      </p:sp>
      <p:pic>
        <p:nvPicPr>
          <p:cNvPr id="3076" name="Picture 4" descr="Half adder in action.">
            <a:extLst>
              <a:ext uri="{FF2B5EF4-FFF2-40B4-BE49-F238E27FC236}">
                <a16:creationId xmlns:a16="http://schemas.microsoft.com/office/drawing/2014/main" id="{0D2A64EC-8FDA-D376-2C92-2F3B296854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649" y="997565"/>
            <a:ext cx="5609064" cy="42418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7996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5CB9E45-42E1-51E0-9F59-9C62EC4158C4}"/>
              </a:ext>
            </a:extLst>
          </p:cNvPr>
          <p:cNvSpPr txBox="1"/>
          <p:nvPr/>
        </p:nvSpPr>
        <p:spPr>
          <a:xfrm>
            <a:off x="950351" y="1103793"/>
            <a:ext cx="9937782" cy="3416320"/>
          </a:xfrm>
          <a:prstGeom prst="rect">
            <a:avLst/>
          </a:prstGeom>
          <a:noFill/>
        </p:spPr>
        <p:txBody>
          <a:bodyPr wrap="square" rtlCol="0">
            <a:spAutoFit/>
          </a:bodyPr>
          <a:lstStyle/>
          <a:p>
            <a:r>
              <a:rPr lang="en-US" sz="3600" b="1" dirty="0"/>
              <a:t>Reading Check 5-3</a:t>
            </a:r>
          </a:p>
          <a:p>
            <a:endParaRPr lang="en-US" sz="3600" dirty="0"/>
          </a:p>
          <a:p>
            <a:r>
              <a:rPr lang="en-US" sz="3600" b="1" dirty="0"/>
              <a:t>Password</a:t>
            </a:r>
            <a:r>
              <a:rPr lang="en-US" sz="3600" dirty="0"/>
              <a:t>: logic</a:t>
            </a:r>
          </a:p>
          <a:p>
            <a:endParaRPr lang="en-US" sz="3600" dirty="0"/>
          </a:p>
          <a:p>
            <a:r>
              <a:rPr lang="en-US" sz="3600" b="1" dirty="0"/>
              <a:t>Question</a:t>
            </a:r>
            <a:r>
              <a:rPr lang="en-US" sz="3600" dirty="0"/>
              <a:t>: what’s the most interesting thing you’ve learned in this class so far?</a:t>
            </a:r>
          </a:p>
        </p:txBody>
      </p:sp>
    </p:spTree>
    <p:extLst>
      <p:ext uri="{BB962C8B-B14F-4D97-AF65-F5344CB8AC3E}">
        <p14:creationId xmlns:p14="http://schemas.microsoft.com/office/powerpoint/2010/main" val="734412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29CF16-4048-82DB-5353-29EEB6ED80CF}"/>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CCDD978B-4CE1-7EEF-6D31-438EC5A80170}"/>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99A697E1-F470-7A28-536D-3830A65CAF06}"/>
              </a:ext>
            </a:extLst>
          </p:cNvPr>
          <p:cNvSpPr txBox="1"/>
          <p:nvPr/>
        </p:nvSpPr>
        <p:spPr>
          <a:xfrm>
            <a:off x="7883911" y="1223657"/>
            <a:ext cx="3598339" cy="3293209"/>
          </a:xfrm>
          <a:prstGeom prst="rect">
            <a:avLst/>
          </a:prstGeom>
          <a:noFill/>
        </p:spPr>
        <p:txBody>
          <a:bodyPr wrap="square" rtlCol="0">
            <a:spAutoFit/>
          </a:bodyPr>
          <a:lstStyle/>
          <a:p>
            <a:r>
              <a:rPr lang="en-US" sz="3200" b="1" dirty="0"/>
              <a:t>Scaling Up: Visual Classifier</a:t>
            </a:r>
          </a:p>
          <a:p>
            <a:pPr marL="342900" indent="-342900">
              <a:buFont typeface="Arial" panose="020B0604020202020204" pitchFamily="34" charset="0"/>
              <a:buChar char="•"/>
            </a:pPr>
            <a:r>
              <a:rPr lang="en-US" sz="2400" dirty="0"/>
              <a:t>Networks of neurons can classify patterns</a:t>
            </a:r>
          </a:p>
          <a:p>
            <a:pPr marL="342900" indent="-342900">
              <a:buFont typeface="Arial" panose="020B0604020202020204" pitchFamily="34" charset="0"/>
              <a:buChar char="•"/>
            </a:pPr>
            <a:r>
              <a:rPr lang="en-US" sz="2400" dirty="0"/>
              <a:t>Example: distinguishing “cats” vs. “dogs”</a:t>
            </a:r>
          </a:p>
          <a:p>
            <a:pPr marL="342900" indent="-342900">
              <a:buFont typeface="Arial" panose="020B0604020202020204" pitchFamily="34" charset="0"/>
              <a:buChar char="•"/>
            </a:pPr>
            <a:r>
              <a:rPr lang="en-US" sz="2400" dirty="0"/>
              <a:t>Simple network can learn decision boundary</a:t>
            </a:r>
          </a:p>
        </p:txBody>
      </p:sp>
      <p:pic>
        <p:nvPicPr>
          <p:cNvPr id="3" name="Picture 2" descr="A cat and dog pictures&#10;&#10;Description automatically generated">
            <a:extLst>
              <a:ext uri="{FF2B5EF4-FFF2-40B4-BE49-F238E27FC236}">
                <a16:creationId xmlns:a16="http://schemas.microsoft.com/office/drawing/2014/main" id="{05D46263-DF50-2D9A-53F1-61F19968999B}"/>
              </a:ext>
            </a:extLst>
          </p:cNvPr>
          <p:cNvPicPr>
            <a:picLocks noChangeAspect="1"/>
          </p:cNvPicPr>
          <p:nvPr/>
        </p:nvPicPr>
        <p:blipFill rotWithShape="1">
          <a:blip r:embed="rId3"/>
          <a:srcRect l="11487" t="13596" r="64701" b="53495"/>
          <a:stretch/>
        </p:blipFill>
        <p:spPr>
          <a:xfrm>
            <a:off x="111512" y="1462971"/>
            <a:ext cx="1783305" cy="1386348"/>
          </a:xfrm>
          <a:prstGeom prst="rect">
            <a:avLst/>
          </a:prstGeom>
        </p:spPr>
      </p:pic>
      <p:pic>
        <p:nvPicPr>
          <p:cNvPr id="6" name="Picture 5" descr="A cat and dog pictures&#10;&#10;Description automatically generated">
            <a:extLst>
              <a:ext uri="{FF2B5EF4-FFF2-40B4-BE49-F238E27FC236}">
                <a16:creationId xmlns:a16="http://schemas.microsoft.com/office/drawing/2014/main" id="{E6EDBEDE-F726-B19F-0D4D-A00B34312FE6}"/>
              </a:ext>
            </a:extLst>
          </p:cNvPr>
          <p:cNvPicPr>
            <a:picLocks noChangeAspect="1"/>
          </p:cNvPicPr>
          <p:nvPr/>
        </p:nvPicPr>
        <p:blipFill rotWithShape="1">
          <a:blip r:embed="rId3"/>
          <a:srcRect l="37394"/>
          <a:stretch/>
        </p:blipFill>
        <p:spPr>
          <a:xfrm>
            <a:off x="1894817" y="735162"/>
            <a:ext cx="5821827" cy="5230771"/>
          </a:xfrm>
          <a:prstGeom prst="rect">
            <a:avLst/>
          </a:prstGeom>
        </p:spPr>
      </p:pic>
    </p:spTree>
    <p:extLst>
      <p:ext uri="{BB962C8B-B14F-4D97-AF65-F5344CB8AC3E}">
        <p14:creationId xmlns:p14="http://schemas.microsoft.com/office/powerpoint/2010/main" val="34372345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499C31-E18B-AC06-5330-FB5CA53EEB56}"/>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59C16B40-647A-EC20-955B-CDA956810758}"/>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pic>
        <p:nvPicPr>
          <p:cNvPr id="5" name="Google Shape;141;p25">
            <a:extLst>
              <a:ext uri="{FF2B5EF4-FFF2-40B4-BE49-F238E27FC236}">
                <a16:creationId xmlns:a16="http://schemas.microsoft.com/office/drawing/2014/main" id="{2DF8E2C5-17D0-2B1B-D863-F0E3D7BCF11B}"/>
              </a:ext>
            </a:extLst>
          </p:cNvPr>
          <p:cNvPicPr preferRelativeResize="0"/>
          <p:nvPr/>
        </p:nvPicPr>
        <p:blipFill rotWithShape="1">
          <a:blip r:embed="rId3">
            <a:alphaModFix/>
          </a:blip>
          <a:srcRect/>
          <a:stretch/>
        </p:blipFill>
        <p:spPr>
          <a:xfrm>
            <a:off x="1577600" y="735162"/>
            <a:ext cx="9036800" cy="4783783"/>
          </a:xfrm>
          <a:prstGeom prst="rect">
            <a:avLst/>
          </a:prstGeom>
          <a:noFill/>
          <a:ln>
            <a:noFill/>
          </a:ln>
        </p:spPr>
      </p:pic>
    </p:spTree>
    <p:extLst>
      <p:ext uri="{BB962C8B-B14F-4D97-AF65-F5344CB8AC3E}">
        <p14:creationId xmlns:p14="http://schemas.microsoft.com/office/powerpoint/2010/main" val="2971656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A0B673-844E-9670-5150-C0325719753B}"/>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4618273-67E1-8466-A2BE-507AA5C1D165}"/>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5C012F9B-53B8-BA3B-DADE-72DEA3B044A7}"/>
              </a:ext>
            </a:extLst>
          </p:cNvPr>
          <p:cNvSpPr txBox="1"/>
          <p:nvPr/>
        </p:nvSpPr>
        <p:spPr>
          <a:xfrm>
            <a:off x="799547" y="1287347"/>
            <a:ext cx="9394319" cy="3477875"/>
          </a:xfrm>
          <a:prstGeom prst="rect">
            <a:avLst/>
          </a:prstGeom>
          <a:noFill/>
        </p:spPr>
        <p:txBody>
          <a:bodyPr wrap="square" rtlCol="0">
            <a:spAutoFit/>
          </a:bodyPr>
          <a:lstStyle/>
          <a:p>
            <a:r>
              <a:rPr lang="en-US" sz="3600" b="1" dirty="0"/>
              <a:t>Recap &amp; Overview</a:t>
            </a:r>
          </a:p>
          <a:p>
            <a:endParaRPr lang="en-US" sz="2800" b="1" dirty="0"/>
          </a:p>
          <a:p>
            <a:r>
              <a:rPr lang="en-US" sz="3200" b="1" dirty="0"/>
              <a:t>Lecture 1</a:t>
            </a:r>
            <a:r>
              <a:rPr lang="en-US" sz="3200" dirty="0"/>
              <a:t>: Circuits as building blocks</a:t>
            </a:r>
          </a:p>
          <a:p>
            <a:r>
              <a:rPr lang="en-US" sz="3200" b="1" dirty="0"/>
              <a:t>Lecture 2</a:t>
            </a:r>
            <a:r>
              <a:rPr lang="en-US" sz="3200" dirty="0"/>
              <a:t>: Circuits adapt &amp; learn</a:t>
            </a:r>
          </a:p>
          <a:p>
            <a:endParaRPr lang="en-US" sz="3200" b="1" dirty="0"/>
          </a:p>
          <a:p>
            <a:r>
              <a:rPr lang="en-US" sz="3200" b="1" dirty="0"/>
              <a:t>Today</a:t>
            </a:r>
            <a:r>
              <a:rPr lang="en-US" sz="3200" dirty="0"/>
              <a:t>: Circuits as computation</a:t>
            </a:r>
          </a:p>
          <a:p>
            <a:endParaRPr lang="en-US" sz="2800" b="1" dirty="0"/>
          </a:p>
        </p:txBody>
      </p:sp>
    </p:spTree>
    <p:extLst>
      <p:ext uri="{BB962C8B-B14F-4D97-AF65-F5344CB8AC3E}">
        <p14:creationId xmlns:p14="http://schemas.microsoft.com/office/powerpoint/2010/main" val="2598749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2" name="TextBox 1">
            <a:extLst>
              <a:ext uri="{FF2B5EF4-FFF2-40B4-BE49-F238E27FC236}">
                <a16:creationId xmlns:a16="http://schemas.microsoft.com/office/drawing/2014/main" id="{E6A92D8F-BC67-D36F-DFAC-BB3167810E94}"/>
              </a:ext>
            </a:extLst>
          </p:cNvPr>
          <p:cNvSpPr txBox="1"/>
          <p:nvPr/>
        </p:nvSpPr>
        <p:spPr>
          <a:xfrm>
            <a:off x="799547" y="1287347"/>
            <a:ext cx="9394319" cy="3477875"/>
          </a:xfrm>
          <a:prstGeom prst="rect">
            <a:avLst/>
          </a:prstGeom>
          <a:noFill/>
        </p:spPr>
        <p:txBody>
          <a:bodyPr wrap="square" rtlCol="0">
            <a:spAutoFit/>
          </a:bodyPr>
          <a:lstStyle/>
          <a:p>
            <a:r>
              <a:rPr lang="en-US" sz="3600" b="1" dirty="0"/>
              <a:t>Recap &amp; Overview</a:t>
            </a:r>
          </a:p>
          <a:p>
            <a:endParaRPr lang="en-US" sz="2800" b="1" dirty="0"/>
          </a:p>
          <a:p>
            <a:r>
              <a:rPr lang="en-US" sz="3200" b="1" dirty="0"/>
              <a:t>Lecture 1</a:t>
            </a:r>
            <a:r>
              <a:rPr lang="en-US" sz="3200" dirty="0"/>
              <a:t>: Circuits as building blocks</a:t>
            </a:r>
          </a:p>
          <a:p>
            <a:r>
              <a:rPr lang="en-US" sz="3200" b="1" dirty="0"/>
              <a:t>Lecture 2</a:t>
            </a:r>
            <a:r>
              <a:rPr lang="en-US" sz="3200" dirty="0"/>
              <a:t>: Circuits adapt &amp; learn</a:t>
            </a:r>
          </a:p>
          <a:p>
            <a:endParaRPr lang="en-US" sz="3200" b="1" dirty="0"/>
          </a:p>
          <a:p>
            <a:r>
              <a:rPr lang="en-US" sz="3200" b="1" dirty="0"/>
              <a:t>Today</a:t>
            </a:r>
            <a:r>
              <a:rPr lang="en-US" sz="3200" dirty="0"/>
              <a:t>: Circuits as computation</a:t>
            </a:r>
          </a:p>
          <a:p>
            <a:endParaRPr lang="en-US" sz="2800" b="1" dirty="0"/>
          </a:p>
        </p:txBody>
      </p:sp>
    </p:spTree>
    <p:extLst>
      <p:ext uri="{BB962C8B-B14F-4D97-AF65-F5344CB8AC3E}">
        <p14:creationId xmlns:p14="http://schemas.microsoft.com/office/powerpoint/2010/main" val="2106001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495EE9-DECF-DBD8-5FB6-06FAB74C82CA}"/>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CF4AA48-77C2-E450-EC94-383948613639}"/>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pic>
        <p:nvPicPr>
          <p:cNvPr id="1026" name="Picture 2" descr="The differences between Artificial and Biological Neural Networks | by  Richard Nagyfi | TDS Archive | Medium">
            <a:extLst>
              <a:ext uri="{FF2B5EF4-FFF2-40B4-BE49-F238E27FC236}">
                <a16:creationId xmlns:a16="http://schemas.microsoft.com/office/drawing/2014/main" id="{0D060A49-76F4-62B3-6A82-89E545D0DA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242" y="1021278"/>
            <a:ext cx="5566997" cy="455398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FE12558-D370-5C26-979A-7B1402A374DF}"/>
              </a:ext>
            </a:extLst>
          </p:cNvPr>
          <p:cNvSpPr txBox="1"/>
          <p:nvPr/>
        </p:nvSpPr>
        <p:spPr>
          <a:xfrm>
            <a:off x="4987637" y="3697827"/>
            <a:ext cx="6693724" cy="1877437"/>
          </a:xfrm>
          <a:prstGeom prst="rect">
            <a:avLst/>
          </a:prstGeom>
          <a:noFill/>
        </p:spPr>
        <p:txBody>
          <a:bodyPr wrap="square" rtlCol="0">
            <a:spAutoFit/>
          </a:bodyPr>
          <a:lstStyle/>
          <a:p>
            <a:r>
              <a:rPr lang="en-US" sz="3200" b="1" dirty="0"/>
              <a:t>From Biology to Abstraction</a:t>
            </a:r>
          </a:p>
          <a:p>
            <a:pPr marL="457200" indent="-457200">
              <a:buFont typeface="Arial" panose="020B0604020202020204" pitchFamily="34" charset="0"/>
              <a:buChar char="•"/>
            </a:pPr>
            <a:r>
              <a:rPr lang="en-US" sz="2800" dirty="0"/>
              <a:t>Real neurons: graded, noisy, firing rates</a:t>
            </a:r>
          </a:p>
          <a:p>
            <a:pPr marL="457200" indent="-457200">
              <a:buFont typeface="Arial" panose="020B0604020202020204" pitchFamily="34" charset="0"/>
              <a:buChar char="•"/>
            </a:pPr>
            <a:r>
              <a:rPr lang="en-US" sz="2800" dirty="0"/>
              <a:t>Models: simplified on/off threshold units</a:t>
            </a:r>
          </a:p>
          <a:p>
            <a:pPr marL="457200" indent="-457200">
              <a:buFont typeface="Arial" panose="020B0604020202020204" pitchFamily="34" charset="0"/>
              <a:buChar char="•"/>
            </a:pPr>
            <a:r>
              <a:rPr lang="en-US" sz="2800" dirty="0"/>
              <a:t>Abstraction = useful but limited</a:t>
            </a:r>
          </a:p>
        </p:txBody>
      </p:sp>
    </p:spTree>
    <p:extLst>
      <p:ext uri="{BB962C8B-B14F-4D97-AF65-F5344CB8AC3E}">
        <p14:creationId xmlns:p14="http://schemas.microsoft.com/office/powerpoint/2010/main" val="15760666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CFAE5-256F-8D01-EE2A-531B18240F4E}"/>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6D97A9AC-F089-CEE9-1DF7-5A03291D5C50}"/>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32" name="TextBox 31">
            <a:extLst>
              <a:ext uri="{FF2B5EF4-FFF2-40B4-BE49-F238E27FC236}">
                <a16:creationId xmlns:a16="http://schemas.microsoft.com/office/drawing/2014/main" id="{F5B6580C-002A-5A51-56D5-B101D6ED28C6}"/>
              </a:ext>
            </a:extLst>
          </p:cNvPr>
          <p:cNvSpPr txBox="1"/>
          <p:nvPr/>
        </p:nvSpPr>
        <p:spPr>
          <a:xfrm>
            <a:off x="7119264" y="688399"/>
            <a:ext cx="4912644" cy="3508653"/>
          </a:xfrm>
          <a:prstGeom prst="rect">
            <a:avLst/>
          </a:prstGeom>
          <a:noFill/>
        </p:spPr>
        <p:txBody>
          <a:bodyPr wrap="square" rtlCol="0">
            <a:spAutoFit/>
          </a:bodyPr>
          <a:lstStyle/>
          <a:p>
            <a:r>
              <a:rPr lang="en-US" sz="3200" b="1" dirty="0">
                <a:solidFill>
                  <a:schemeClr val="accent6">
                    <a:lumMod val="10000"/>
                  </a:schemeClr>
                </a:solidFill>
              </a:rPr>
              <a:t>Formal Model of Neurons</a:t>
            </a:r>
          </a:p>
          <a:p>
            <a:endParaRPr lang="en-US" sz="1000" dirty="0">
              <a:solidFill>
                <a:schemeClr val="accent6">
                  <a:lumMod val="10000"/>
                </a:schemeClr>
              </a:solidFill>
            </a:endParaRPr>
          </a:p>
          <a:p>
            <a:r>
              <a:rPr lang="en-US" sz="2400" dirty="0">
                <a:solidFill>
                  <a:schemeClr val="accent6">
                    <a:lumMod val="10000"/>
                  </a:schemeClr>
                </a:solidFill>
              </a:rPr>
              <a:t>Neuron Model: y = m*x + b</a:t>
            </a:r>
            <a:endParaRPr lang="en-US" sz="1200" dirty="0">
              <a:solidFill>
                <a:schemeClr val="accent6">
                  <a:lumMod val="10000"/>
                </a:schemeClr>
              </a:solidFill>
            </a:endParaRPr>
          </a:p>
          <a:p>
            <a:pPr marL="342900" indent="-342900">
              <a:buFont typeface="Arial" panose="020B0604020202020204" pitchFamily="34" charset="0"/>
              <a:buChar char="•"/>
            </a:pPr>
            <a:r>
              <a:rPr lang="en-US" sz="2400" dirty="0">
                <a:solidFill>
                  <a:schemeClr val="accent6">
                    <a:lumMod val="10000"/>
                  </a:schemeClr>
                </a:solidFill>
              </a:rPr>
              <a:t>y: output neuron firing rate</a:t>
            </a:r>
          </a:p>
          <a:p>
            <a:pPr marL="342900" indent="-342900">
              <a:buFont typeface="Arial" panose="020B0604020202020204" pitchFamily="34" charset="0"/>
              <a:buChar char="•"/>
            </a:pPr>
            <a:r>
              <a:rPr lang="en-US" sz="2400" dirty="0">
                <a:solidFill>
                  <a:schemeClr val="accent6">
                    <a:lumMod val="10000"/>
                  </a:schemeClr>
                </a:solidFill>
              </a:rPr>
              <a:t>x: input neuron firing rate</a:t>
            </a:r>
          </a:p>
          <a:p>
            <a:pPr marL="342900" indent="-342900">
              <a:buFont typeface="Arial" panose="020B0604020202020204" pitchFamily="34" charset="0"/>
              <a:buChar char="•"/>
            </a:pPr>
            <a:r>
              <a:rPr lang="en-US" sz="2400" dirty="0">
                <a:solidFill>
                  <a:schemeClr val="accent6">
                    <a:lumMod val="10000"/>
                  </a:schemeClr>
                </a:solidFill>
              </a:rPr>
              <a:t>m: effect x (input neuron) has on y (output neuron)</a:t>
            </a:r>
          </a:p>
          <a:p>
            <a:pPr marL="342900" indent="-342900">
              <a:buFont typeface="Arial" panose="020B0604020202020204" pitchFamily="34" charset="0"/>
              <a:buChar char="•"/>
            </a:pPr>
            <a:r>
              <a:rPr lang="en-US" sz="2400" dirty="0">
                <a:solidFill>
                  <a:schemeClr val="accent6">
                    <a:lumMod val="10000"/>
                  </a:schemeClr>
                </a:solidFill>
              </a:rPr>
              <a:t>b: base firing rate of y when x is 0</a:t>
            </a:r>
          </a:p>
          <a:p>
            <a:endParaRPr lang="en-US" sz="1200" dirty="0">
              <a:solidFill>
                <a:schemeClr val="accent6">
                  <a:lumMod val="10000"/>
                </a:schemeClr>
              </a:solidFill>
            </a:endParaRPr>
          </a:p>
          <a:p>
            <a:r>
              <a:rPr lang="en-US" sz="2400" dirty="0">
                <a:solidFill>
                  <a:schemeClr val="accent6">
                    <a:lumMod val="10000"/>
                  </a:schemeClr>
                </a:solidFill>
              </a:rPr>
              <a:t>Neuron Model: y = m*x + b*1</a:t>
            </a:r>
          </a:p>
        </p:txBody>
      </p:sp>
      <p:grpSp>
        <p:nvGrpSpPr>
          <p:cNvPr id="2" name="Group 1">
            <a:extLst>
              <a:ext uri="{FF2B5EF4-FFF2-40B4-BE49-F238E27FC236}">
                <a16:creationId xmlns:a16="http://schemas.microsoft.com/office/drawing/2014/main" id="{FB1988E3-DC4E-C4F7-F154-94DF57879D03}"/>
              </a:ext>
            </a:extLst>
          </p:cNvPr>
          <p:cNvGrpSpPr/>
          <p:nvPr/>
        </p:nvGrpSpPr>
        <p:grpSpPr>
          <a:xfrm>
            <a:off x="290172" y="807343"/>
            <a:ext cx="4028786" cy="3974307"/>
            <a:chOff x="6689079" y="598956"/>
            <a:chExt cx="5379366" cy="5415248"/>
          </a:xfrm>
        </p:grpSpPr>
        <p:sp>
          <p:nvSpPr>
            <p:cNvPr id="6" name="Oval 5">
              <a:extLst>
                <a:ext uri="{FF2B5EF4-FFF2-40B4-BE49-F238E27FC236}">
                  <a16:creationId xmlns:a16="http://schemas.microsoft.com/office/drawing/2014/main" id="{88F0DAD7-F7CE-1C07-D1C2-75D24680979A}"/>
                </a:ext>
              </a:extLst>
            </p:cNvPr>
            <p:cNvSpPr/>
            <p:nvPr/>
          </p:nvSpPr>
          <p:spPr>
            <a:xfrm>
              <a:off x="7407241" y="1550160"/>
              <a:ext cx="1264024" cy="1264023"/>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sp>
          <p:nvSpPr>
            <p:cNvPr id="7" name="TextBox 6">
              <a:extLst>
                <a:ext uri="{FF2B5EF4-FFF2-40B4-BE49-F238E27FC236}">
                  <a16:creationId xmlns:a16="http://schemas.microsoft.com/office/drawing/2014/main" id="{78BE45DB-9C57-6E90-9FAD-572773CEB32A}"/>
                </a:ext>
              </a:extLst>
            </p:cNvPr>
            <p:cNvSpPr txBox="1"/>
            <p:nvPr/>
          </p:nvSpPr>
          <p:spPr>
            <a:xfrm>
              <a:off x="6689079" y="598956"/>
              <a:ext cx="2503074" cy="964540"/>
            </a:xfrm>
            <a:prstGeom prst="rect">
              <a:avLst/>
            </a:prstGeom>
            <a:noFill/>
          </p:spPr>
          <p:txBody>
            <a:bodyPr wrap="square" rtlCol="0">
              <a:spAutoFit/>
            </a:bodyPr>
            <a:lstStyle/>
            <a:p>
              <a:pPr algn="ctr"/>
              <a:r>
                <a:rPr lang="en-US" sz="2000" dirty="0"/>
                <a:t>Output Neuron</a:t>
              </a:r>
            </a:p>
            <a:p>
              <a:pPr algn="ctr"/>
              <a:r>
                <a:rPr lang="en-US" sz="2000" dirty="0"/>
                <a:t>Firing Rate</a:t>
              </a:r>
            </a:p>
          </p:txBody>
        </p:sp>
        <p:cxnSp>
          <p:nvCxnSpPr>
            <p:cNvPr id="22" name="Straight Arrow Connector 21">
              <a:extLst>
                <a:ext uri="{FF2B5EF4-FFF2-40B4-BE49-F238E27FC236}">
                  <a16:creationId xmlns:a16="http://schemas.microsoft.com/office/drawing/2014/main" id="{359D3739-5983-6032-B54B-03636B734313}"/>
                </a:ext>
              </a:extLst>
            </p:cNvPr>
            <p:cNvCxnSpPr>
              <a:cxnSpLocks/>
              <a:stCxn id="25" idx="0"/>
              <a:endCxn id="6" idx="4"/>
            </p:cNvCxnSpPr>
            <p:nvPr/>
          </p:nvCxnSpPr>
          <p:spPr>
            <a:xfrm flipV="1">
              <a:off x="8039253" y="2814183"/>
              <a:ext cx="0" cy="110094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7A3A9F7C-319F-379D-3DDE-549556D768C1}"/>
                </a:ext>
              </a:extLst>
            </p:cNvPr>
            <p:cNvSpPr/>
            <p:nvPr/>
          </p:nvSpPr>
          <p:spPr>
            <a:xfrm>
              <a:off x="7407241" y="3915130"/>
              <a:ext cx="1264024" cy="1264023"/>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endParaRPr lang="en-US" sz="2400" baseline="-25000" dirty="0">
                <a:solidFill>
                  <a:schemeClr val="bg1"/>
                </a:solidFill>
              </a:endParaRPr>
            </a:p>
          </p:txBody>
        </p:sp>
        <p:sp>
          <p:nvSpPr>
            <p:cNvPr id="26" name="TextBox 25">
              <a:extLst>
                <a:ext uri="{FF2B5EF4-FFF2-40B4-BE49-F238E27FC236}">
                  <a16:creationId xmlns:a16="http://schemas.microsoft.com/office/drawing/2014/main" id="{E4334275-D6D2-5B77-B11A-89C81241B176}"/>
                </a:ext>
              </a:extLst>
            </p:cNvPr>
            <p:cNvSpPr txBox="1"/>
            <p:nvPr/>
          </p:nvSpPr>
          <p:spPr>
            <a:xfrm>
              <a:off x="6959765" y="5049664"/>
              <a:ext cx="2158975" cy="964540"/>
            </a:xfrm>
            <a:prstGeom prst="rect">
              <a:avLst/>
            </a:prstGeom>
            <a:noFill/>
          </p:spPr>
          <p:txBody>
            <a:bodyPr wrap="square" rtlCol="0">
              <a:spAutoFit/>
            </a:bodyPr>
            <a:lstStyle/>
            <a:p>
              <a:pPr algn="ctr"/>
              <a:r>
                <a:rPr lang="en-US" sz="2000" dirty="0"/>
                <a:t>Input Neuron</a:t>
              </a:r>
            </a:p>
            <a:p>
              <a:pPr algn="ctr"/>
              <a:r>
                <a:rPr lang="en-US" sz="2000" dirty="0"/>
                <a:t>Firing Rate</a:t>
              </a:r>
            </a:p>
          </p:txBody>
        </p:sp>
        <p:sp>
          <p:nvSpPr>
            <p:cNvPr id="28" name="Oval 27">
              <a:extLst>
                <a:ext uri="{FF2B5EF4-FFF2-40B4-BE49-F238E27FC236}">
                  <a16:creationId xmlns:a16="http://schemas.microsoft.com/office/drawing/2014/main" id="{01D8529F-26AC-472D-6C88-6E877EE9E01D}"/>
                </a:ext>
              </a:extLst>
            </p:cNvPr>
            <p:cNvSpPr/>
            <p:nvPr/>
          </p:nvSpPr>
          <p:spPr>
            <a:xfrm>
              <a:off x="10364541" y="1550160"/>
              <a:ext cx="1264024" cy="1264023"/>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1</a:t>
              </a:r>
            </a:p>
          </p:txBody>
        </p:sp>
        <p:cxnSp>
          <p:nvCxnSpPr>
            <p:cNvPr id="29" name="Straight Arrow Connector 28">
              <a:extLst>
                <a:ext uri="{FF2B5EF4-FFF2-40B4-BE49-F238E27FC236}">
                  <a16:creationId xmlns:a16="http://schemas.microsoft.com/office/drawing/2014/main" id="{AF5B05FB-6D79-FE36-B27F-62EC2725E48B}"/>
                </a:ext>
              </a:extLst>
            </p:cNvPr>
            <p:cNvCxnSpPr>
              <a:cxnSpLocks/>
              <a:stCxn id="28" idx="2"/>
              <a:endCxn id="6" idx="6"/>
            </p:cNvCxnSpPr>
            <p:nvPr/>
          </p:nvCxnSpPr>
          <p:spPr>
            <a:xfrm flipH="1">
              <a:off x="8671265" y="2182172"/>
              <a:ext cx="169327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ED85D1D5-E7DF-DD0E-D465-81E7F5CFE84D}"/>
                </a:ext>
              </a:extLst>
            </p:cNvPr>
            <p:cNvSpPr txBox="1"/>
            <p:nvPr/>
          </p:nvSpPr>
          <p:spPr>
            <a:xfrm>
              <a:off x="9778346" y="598956"/>
              <a:ext cx="2290099" cy="964540"/>
            </a:xfrm>
            <a:prstGeom prst="rect">
              <a:avLst/>
            </a:prstGeom>
            <a:noFill/>
          </p:spPr>
          <p:txBody>
            <a:bodyPr wrap="square" rtlCol="0">
              <a:spAutoFit/>
            </a:bodyPr>
            <a:lstStyle/>
            <a:p>
              <a:pPr algn="ctr"/>
              <a:r>
                <a:rPr lang="en-US" sz="2000" dirty="0"/>
                <a:t>Bias firing rate </a:t>
              </a:r>
            </a:p>
            <a:p>
              <a:pPr algn="ctr"/>
              <a:r>
                <a:rPr lang="en-US" sz="2000" dirty="0"/>
                <a:t>of y</a:t>
              </a:r>
            </a:p>
          </p:txBody>
        </p:sp>
        <p:sp>
          <p:nvSpPr>
            <p:cNvPr id="53" name="TextBox 52">
              <a:extLst>
                <a:ext uri="{FF2B5EF4-FFF2-40B4-BE49-F238E27FC236}">
                  <a16:creationId xmlns:a16="http://schemas.microsoft.com/office/drawing/2014/main" id="{74D1F2E4-6875-882D-EAD0-92DC7573674F}"/>
                </a:ext>
              </a:extLst>
            </p:cNvPr>
            <p:cNvSpPr txBox="1"/>
            <p:nvPr/>
          </p:nvSpPr>
          <p:spPr>
            <a:xfrm flipH="1">
              <a:off x="9405189" y="2202953"/>
              <a:ext cx="805815" cy="545176"/>
            </a:xfrm>
            <a:prstGeom prst="rect">
              <a:avLst/>
            </a:prstGeom>
            <a:noFill/>
          </p:spPr>
          <p:txBody>
            <a:bodyPr wrap="square" rtlCol="0">
              <a:spAutoFit/>
            </a:bodyPr>
            <a:lstStyle/>
            <a:p>
              <a:r>
                <a:rPr lang="en-US" sz="2000" dirty="0"/>
                <a:t>b</a:t>
              </a:r>
            </a:p>
          </p:txBody>
        </p:sp>
        <p:sp>
          <p:nvSpPr>
            <p:cNvPr id="55" name="TextBox 54">
              <a:extLst>
                <a:ext uri="{FF2B5EF4-FFF2-40B4-BE49-F238E27FC236}">
                  <a16:creationId xmlns:a16="http://schemas.microsoft.com/office/drawing/2014/main" id="{A03E1752-B882-639E-CB7A-583BFFE07499}"/>
                </a:ext>
              </a:extLst>
            </p:cNvPr>
            <p:cNvSpPr txBox="1"/>
            <p:nvPr/>
          </p:nvSpPr>
          <p:spPr>
            <a:xfrm flipH="1">
              <a:off x="7407240" y="3033992"/>
              <a:ext cx="650834" cy="545176"/>
            </a:xfrm>
            <a:prstGeom prst="rect">
              <a:avLst/>
            </a:prstGeom>
            <a:noFill/>
          </p:spPr>
          <p:txBody>
            <a:bodyPr wrap="square" rtlCol="0">
              <a:spAutoFit/>
            </a:bodyPr>
            <a:lstStyle/>
            <a:p>
              <a:r>
                <a:rPr lang="en-US" sz="2000" dirty="0"/>
                <a:t>m</a:t>
              </a:r>
            </a:p>
          </p:txBody>
        </p:sp>
      </p:grpSp>
      <p:pic>
        <p:nvPicPr>
          <p:cNvPr id="3" name="Google Shape;74;p4">
            <a:extLst>
              <a:ext uri="{FF2B5EF4-FFF2-40B4-BE49-F238E27FC236}">
                <a16:creationId xmlns:a16="http://schemas.microsoft.com/office/drawing/2014/main" id="{B6EF2EBB-2805-4566-DCF4-FA658181CC8B}"/>
              </a:ext>
            </a:extLst>
          </p:cNvPr>
          <p:cNvPicPr preferRelativeResize="0"/>
          <p:nvPr/>
        </p:nvPicPr>
        <p:blipFill rotWithShape="1">
          <a:blip r:embed="rId3">
            <a:alphaModFix/>
          </a:blip>
          <a:srcRect l="9229" b="9582"/>
          <a:stretch/>
        </p:blipFill>
        <p:spPr>
          <a:xfrm>
            <a:off x="4130521" y="3100800"/>
            <a:ext cx="2515409" cy="2382934"/>
          </a:xfrm>
          <a:prstGeom prst="rect">
            <a:avLst/>
          </a:prstGeom>
          <a:noFill/>
          <a:ln>
            <a:noFill/>
          </a:ln>
        </p:spPr>
      </p:pic>
      <p:sp>
        <p:nvSpPr>
          <p:cNvPr id="5" name="Google Shape;76;p4">
            <a:extLst>
              <a:ext uri="{FF2B5EF4-FFF2-40B4-BE49-F238E27FC236}">
                <a16:creationId xmlns:a16="http://schemas.microsoft.com/office/drawing/2014/main" id="{23B892D5-C09C-976E-7EAC-C41960D172CF}"/>
              </a:ext>
            </a:extLst>
          </p:cNvPr>
          <p:cNvSpPr txBox="1"/>
          <p:nvPr/>
        </p:nvSpPr>
        <p:spPr>
          <a:xfrm>
            <a:off x="3583125" y="5415398"/>
            <a:ext cx="3299181" cy="311326"/>
          </a:xfrm>
          <a:prstGeom prst="rect">
            <a:avLst/>
          </a:prstGeom>
          <a:noFill/>
          <a:ln>
            <a:noFill/>
          </a:ln>
        </p:spPr>
        <p:txBody>
          <a:bodyPr spcFirstLastPara="1" wrap="square" lIns="91425" tIns="91425" rIns="91425" bIns="91425" anchor="t" anchorCtr="0">
            <a:noAutofit/>
          </a:bodyPr>
          <a:lstStyle/>
          <a:p>
            <a:pPr marL="0" marR="0" lvl="0" indent="0" algn="ctr" rtl="0">
              <a:spcAft>
                <a:spcPts val="0"/>
              </a:spcAft>
              <a:buClr>
                <a:srgbClr val="000000"/>
              </a:buClr>
              <a:buSzPts val="2400"/>
              <a:buFont typeface="Arial"/>
              <a:buNone/>
            </a:pPr>
            <a:r>
              <a:rPr lang="en-US" sz="2000" b="0" i="0" u="none" strike="noStrike" cap="none" dirty="0">
                <a:solidFill>
                  <a:srgbClr val="000000"/>
                </a:solidFill>
                <a:latin typeface="Calibri"/>
                <a:ea typeface="Calibri"/>
                <a:cs typeface="Calibri"/>
                <a:sym typeface="Calibri"/>
              </a:rPr>
              <a:t>Input Neuron Firing Rate </a:t>
            </a:r>
            <a:r>
              <a:rPr lang="en" sz="2000" b="0" i="0" u="none" strike="noStrike" cap="none" dirty="0">
                <a:solidFill>
                  <a:srgbClr val="000000"/>
                </a:solidFill>
                <a:latin typeface="Calibri"/>
                <a:ea typeface="Calibri"/>
                <a:cs typeface="Calibri"/>
                <a:sym typeface="Calibri"/>
              </a:rPr>
              <a:t>(x</a:t>
            </a:r>
            <a:r>
              <a:rPr lang="en" sz="2000" b="0" i="0" u="none" strike="noStrike" cap="none" baseline="-25000" dirty="0">
                <a:solidFill>
                  <a:srgbClr val="000000"/>
                </a:solidFill>
                <a:latin typeface="Calibri"/>
                <a:ea typeface="Calibri"/>
                <a:cs typeface="Calibri"/>
                <a:sym typeface="Calibri"/>
              </a:rPr>
              <a:t>1</a:t>
            </a:r>
            <a:r>
              <a:rPr lang="en-US" sz="2000" b="0" i="0" u="none" strike="noStrike" cap="none" dirty="0">
                <a:solidFill>
                  <a:srgbClr val="000000"/>
                </a:solidFill>
                <a:latin typeface="Calibri"/>
                <a:ea typeface="Calibri"/>
                <a:cs typeface="Calibri"/>
                <a:sym typeface="Calibri"/>
              </a:rPr>
              <a:t>)</a:t>
            </a:r>
            <a:endParaRPr sz="2000" b="0" i="0" u="none" strike="noStrike" cap="none" dirty="0">
              <a:solidFill>
                <a:srgbClr val="000000"/>
              </a:solidFill>
              <a:latin typeface="Calibri"/>
              <a:ea typeface="Calibri"/>
              <a:cs typeface="Calibri"/>
              <a:sym typeface="Calibri"/>
            </a:endParaRPr>
          </a:p>
        </p:txBody>
      </p:sp>
      <p:sp>
        <p:nvSpPr>
          <p:cNvPr id="8" name="Google Shape;76;p4">
            <a:extLst>
              <a:ext uri="{FF2B5EF4-FFF2-40B4-BE49-F238E27FC236}">
                <a16:creationId xmlns:a16="http://schemas.microsoft.com/office/drawing/2014/main" id="{0106AAAB-D0C0-BB33-EA78-ECFA7F9F38D9}"/>
              </a:ext>
            </a:extLst>
          </p:cNvPr>
          <p:cNvSpPr txBox="1"/>
          <p:nvPr/>
        </p:nvSpPr>
        <p:spPr>
          <a:xfrm rot="16200000">
            <a:off x="2477004" y="3998309"/>
            <a:ext cx="2705154" cy="878897"/>
          </a:xfrm>
          <a:prstGeom prst="rect">
            <a:avLst/>
          </a:prstGeom>
          <a:noFill/>
          <a:ln>
            <a:noFill/>
          </a:ln>
        </p:spPr>
        <p:txBody>
          <a:bodyPr spcFirstLastPara="1" wrap="square" lIns="91425" tIns="91425" rIns="91425" bIns="91425" anchor="t" anchorCtr="0">
            <a:noAutofit/>
          </a:bodyPr>
          <a:lstStyle/>
          <a:p>
            <a:pPr marL="0" marR="0" lvl="0" indent="0" algn="ctr" rtl="0">
              <a:spcAft>
                <a:spcPts val="0"/>
              </a:spcAft>
              <a:buClr>
                <a:srgbClr val="000000"/>
              </a:buClr>
              <a:buSzPts val="2400"/>
              <a:buFont typeface="Arial"/>
              <a:buNone/>
            </a:pPr>
            <a:r>
              <a:rPr lang="en-US" sz="2000" b="0" i="0" u="none" strike="noStrike" cap="none" dirty="0">
                <a:solidFill>
                  <a:srgbClr val="000000"/>
                </a:solidFill>
                <a:latin typeface="Calibri"/>
                <a:ea typeface="Calibri"/>
                <a:cs typeface="Calibri"/>
                <a:sym typeface="Calibri"/>
              </a:rPr>
              <a:t>Output Neuron</a:t>
            </a:r>
          </a:p>
          <a:p>
            <a:pPr marL="0" marR="0" lvl="0" indent="0" algn="ctr" rtl="0">
              <a:spcAft>
                <a:spcPts val="0"/>
              </a:spcAft>
              <a:buClr>
                <a:srgbClr val="000000"/>
              </a:buClr>
              <a:buSzPts val="2400"/>
              <a:buFont typeface="Arial"/>
              <a:buNone/>
            </a:pPr>
            <a:r>
              <a:rPr lang="en-US" sz="2000" b="0" i="0" u="none" strike="noStrike" cap="none" dirty="0">
                <a:solidFill>
                  <a:srgbClr val="000000"/>
                </a:solidFill>
                <a:latin typeface="Calibri"/>
                <a:ea typeface="Calibri"/>
                <a:cs typeface="Calibri"/>
                <a:sym typeface="Calibri"/>
              </a:rPr>
              <a:t> Firing Rate (y)</a:t>
            </a:r>
            <a:endParaRPr sz="2400" b="0" i="0" u="none" strike="noStrike" cap="none" dirty="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69406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xEl>
                                              <p:pRg st="8" end="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770EAB-2DE5-EB18-42A7-DBAB9590203D}"/>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D6BE5D55-45C8-3899-412F-0E21EF643801}"/>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cxnSp>
        <p:nvCxnSpPr>
          <p:cNvPr id="22" name="Straight Arrow Connector 21">
            <a:extLst>
              <a:ext uri="{FF2B5EF4-FFF2-40B4-BE49-F238E27FC236}">
                <a16:creationId xmlns:a16="http://schemas.microsoft.com/office/drawing/2014/main" id="{7A9315CD-8160-3712-7547-D8B6EC0FC772}"/>
              </a:ext>
            </a:extLst>
          </p:cNvPr>
          <p:cNvCxnSpPr>
            <a:cxnSpLocks/>
            <a:stCxn id="25" idx="0"/>
            <a:endCxn id="6" idx="4"/>
          </p:cNvCxnSpPr>
          <p:nvPr/>
        </p:nvCxnSpPr>
        <p:spPr>
          <a:xfrm flipH="1" flipV="1">
            <a:off x="858909" y="2596427"/>
            <a:ext cx="1243456" cy="1305243"/>
          </a:xfrm>
          <a:prstGeom prst="straightConnector1">
            <a:avLst/>
          </a:prstGeom>
          <a:ln w="254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A2D0D7FE-DBDB-EB02-DC4C-DEE5EE293F12}"/>
              </a:ext>
            </a:extLst>
          </p:cNvPr>
          <p:cNvSpPr txBox="1"/>
          <p:nvPr/>
        </p:nvSpPr>
        <p:spPr>
          <a:xfrm>
            <a:off x="4897605" y="4911589"/>
            <a:ext cx="843520" cy="1015663"/>
          </a:xfrm>
          <a:prstGeom prst="rect">
            <a:avLst/>
          </a:prstGeom>
          <a:noFill/>
        </p:spPr>
        <p:txBody>
          <a:bodyPr wrap="square" rtlCol="0">
            <a:spAutoFit/>
          </a:bodyPr>
          <a:lstStyle/>
          <a:p>
            <a:pPr algn="ctr"/>
            <a:r>
              <a:rPr lang="en-US" sz="2000" dirty="0" err="1"/>
              <a:t>x</a:t>
            </a:r>
            <a:r>
              <a:rPr lang="en-US" sz="2000" baseline="-25000" dirty="0" err="1"/>
              <a:t>n</a:t>
            </a:r>
            <a:r>
              <a:rPr lang="en-US" sz="2000" baseline="-25000" dirty="0"/>
              <a:t> </a:t>
            </a:r>
            <a:r>
              <a:rPr lang="en-US" sz="2000" dirty="0"/>
              <a:t>Firing Rate</a:t>
            </a:r>
          </a:p>
        </p:txBody>
      </p:sp>
      <p:sp>
        <p:nvSpPr>
          <p:cNvPr id="32" name="TextBox 31">
            <a:extLst>
              <a:ext uri="{FF2B5EF4-FFF2-40B4-BE49-F238E27FC236}">
                <a16:creationId xmlns:a16="http://schemas.microsoft.com/office/drawing/2014/main" id="{677A5ECF-2CC1-7F37-F940-AE45C34D478F}"/>
              </a:ext>
            </a:extLst>
          </p:cNvPr>
          <p:cNvSpPr txBox="1"/>
          <p:nvPr/>
        </p:nvSpPr>
        <p:spPr>
          <a:xfrm>
            <a:off x="4423554" y="720424"/>
            <a:ext cx="7613314" cy="2277547"/>
          </a:xfrm>
          <a:prstGeom prst="rect">
            <a:avLst/>
          </a:prstGeom>
          <a:noFill/>
        </p:spPr>
        <p:txBody>
          <a:bodyPr wrap="square" rtlCol="0">
            <a:spAutoFit/>
          </a:bodyPr>
          <a:lstStyle/>
          <a:p>
            <a:r>
              <a:rPr lang="en-US" sz="3200" b="1" dirty="0">
                <a:solidFill>
                  <a:schemeClr val="accent6">
                    <a:lumMod val="10000"/>
                  </a:schemeClr>
                </a:solidFill>
              </a:rPr>
              <a:t>Expanded Formal Model of Neurons</a:t>
            </a:r>
            <a:endParaRPr lang="en-US" sz="1200" dirty="0">
              <a:solidFill>
                <a:schemeClr val="accent6">
                  <a:lumMod val="10000"/>
                </a:schemeClr>
              </a:solidFill>
            </a:endParaRPr>
          </a:p>
          <a:p>
            <a:r>
              <a:rPr lang="en-US" sz="2200" dirty="0">
                <a:solidFill>
                  <a:schemeClr val="accent6">
                    <a:lumMod val="10000"/>
                  </a:schemeClr>
                </a:solidFill>
              </a:rPr>
              <a:t>Neuron Model: y = m*x + b*1</a:t>
            </a:r>
          </a:p>
          <a:p>
            <a:r>
              <a:rPr lang="en-US" sz="2200" dirty="0">
                <a:solidFill>
                  <a:schemeClr val="accent6">
                    <a:lumMod val="10000"/>
                  </a:schemeClr>
                </a:solidFill>
              </a:rPr>
              <a:t>Neuron Model: y = b*1 + m*x</a:t>
            </a:r>
          </a:p>
          <a:p>
            <a:r>
              <a:rPr lang="en-US" sz="2200" dirty="0">
                <a:solidFill>
                  <a:schemeClr val="accent6">
                    <a:lumMod val="10000"/>
                  </a:schemeClr>
                </a:solidFill>
              </a:rPr>
              <a:t>Neuron Model: y = b*x</a:t>
            </a:r>
            <a:r>
              <a:rPr lang="en-US" sz="2200" baseline="-25000" dirty="0">
                <a:solidFill>
                  <a:schemeClr val="accent6">
                    <a:lumMod val="10000"/>
                  </a:schemeClr>
                </a:solidFill>
              </a:rPr>
              <a:t>0</a:t>
            </a:r>
            <a:r>
              <a:rPr lang="en-US" sz="2200" dirty="0">
                <a:solidFill>
                  <a:schemeClr val="accent6">
                    <a:lumMod val="10000"/>
                  </a:schemeClr>
                </a:solidFill>
              </a:rPr>
              <a:t> + m*x</a:t>
            </a:r>
            <a:r>
              <a:rPr lang="en-US" sz="2200" baseline="-25000" dirty="0">
                <a:solidFill>
                  <a:schemeClr val="accent6">
                    <a:lumMod val="10000"/>
                  </a:schemeClr>
                </a:solidFill>
              </a:rPr>
              <a:t>1</a:t>
            </a:r>
            <a:r>
              <a:rPr lang="en-US" sz="2200" dirty="0">
                <a:solidFill>
                  <a:schemeClr val="accent6">
                    <a:lumMod val="10000"/>
                  </a:schemeClr>
                </a:solidFill>
              </a:rPr>
              <a:t>, where x</a:t>
            </a:r>
            <a:r>
              <a:rPr lang="en-US" sz="2200" baseline="-25000" dirty="0">
                <a:solidFill>
                  <a:schemeClr val="accent6">
                    <a:lumMod val="10000"/>
                  </a:schemeClr>
                </a:solidFill>
              </a:rPr>
              <a:t>0 </a:t>
            </a:r>
            <a:r>
              <a:rPr lang="en-US" sz="2200" dirty="0">
                <a:solidFill>
                  <a:schemeClr val="accent6">
                    <a:lumMod val="10000"/>
                  </a:schemeClr>
                </a:solidFill>
              </a:rPr>
              <a:t>= 1</a:t>
            </a:r>
          </a:p>
          <a:p>
            <a:r>
              <a:rPr lang="en-US" sz="2200" dirty="0">
                <a:solidFill>
                  <a:schemeClr val="accent6">
                    <a:lumMod val="10000"/>
                  </a:schemeClr>
                </a:solidFill>
              </a:rPr>
              <a:t>Neuron Model: y = b</a:t>
            </a:r>
            <a:r>
              <a:rPr lang="en-US" sz="2200" baseline="-25000" dirty="0">
                <a:solidFill>
                  <a:schemeClr val="accent6">
                    <a:lumMod val="10000"/>
                  </a:schemeClr>
                </a:solidFill>
              </a:rPr>
              <a:t>0</a:t>
            </a:r>
            <a:r>
              <a:rPr lang="en-US" sz="2200" dirty="0">
                <a:solidFill>
                  <a:schemeClr val="accent6">
                    <a:lumMod val="10000"/>
                  </a:schemeClr>
                </a:solidFill>
              </a:rPr>
              <a:t>*x</a:t>
            </a:r>
            <a:r>
              <a:rPr lang="en-US" sz="2200" baseline="-25000" dirty="0">
                <a:solidFill>
                  <a:schemeClr val="accent6">
                    <a:lumMod val="10000"/>
                  </a:schemeClr>
                </a:solidFill>
              </a:rPr>
              <a:t>0</a:t>
            </a:r>
            <a:r>
              <a:rPr lang="en-US" sz="2200" dirty="0">
                <a:solidFill>
                  <a:schemeClr val="accent6">
                    <a:lumMod val="10000"/>
                  </a:schemeClr>
                </a:solidFill>
              </a:rPr>
              <a:t> + b</a:t>
            </a:r>
            <a:r>
              <a:rPr lang="en-US" sz="2200" baseline="-25000" dirty="0">
                <a:solidFill>
                  <a:schemeClr val="accent6">
                    <a:lumMod val="10000"/>
                  </a:schemeClr>
                </a:solidFill>
              </a:rPr>
              <a:t>1</a:t>
            </a:r>
            <a:r>
              <a:rPr lang="en-US" sz="2200" dirty="0">
                <a:solidFill>
                  <a:schemeClr val="accent6">
                    <a:lumMod val="10000"/>
                  </a:schemeClr>
                </a:solidFill>
              </a:rPr>
              <a:t>*x</a:t>
            </a:r>
            <a:r>
              <a:rPr lang="en-US" sz="2200" baseline="-25000" dirty="0">
                <a:solidFill>
                  <a:schemeClr val="accent6">
                    <a:lumMod val="10000"/>
                  </a:schemeClr>
                </a:solidFill>
              </a:rPr>
              <a:t>1, </a:t>
            </a:r>
            <a:r>
              <a:rPr lang="en-US" sz="2200" dirty="0">
                <a:solidFill>
                  <a:schemeClr val="accent6">
                    <a:lumMod val="10000"/>
                  </a:schemeClr>
                </a:solidFill>
              </a:rPr>
              <a:t>, where x</a:t>
            </a:r>
            <a:r>
              <a:rPr lang="en-US" sz="2200" baseline="-25000" dirty="0">
                <a:solidFill>
                  <a:schemeClr val="accent6">
                    <a:lumMod val="10000"/>
                  </a:schemeClr>
                </a:solidFill>
              </a:rPr>
              <a:t>0 </a:t>
            </a:r>
            <a:r>
              <a:rPr lang="en-US" sz="2200" dirty="0">
                <a:solidFill>
                  <a:schemeClr val="accent6">
                    <a:lumMod val="10000"/>
                  </a:schemeClr>
                </a:solidFill>
              </a:rPr>
              <a:t>= 1</a:t>
            </a:r>
            <a:endParaRPr lang="en-US" sz="2200" baseline="-25000" dirty="0">
              <a:solidFill>
                <a:schemeClr val="accent6">
                  <a:lumMod val="10000"/>
                </a:schemeClr>
              </a:solidFill>
            </a:endParaRPr>
          </a:p>
          <a:p>
            <a:r>
              <a:rPr lang="en-US" sz="2200" dirty="0">
                <a:solidFill>
                  <a:schemeClr val="accent6">
                    <a:lumMod val="10000"/>
                  </a:schemeClr>
                </a:solidFill>
              </a:rPr>
              <a:t>Neuron Model: y = b</a:t>
            </a:r>
            <a:r>
              <a:rPr lang="en-US" sz="2200" baseline="-25000" dirty="0">
                <a:solidFill>
                  <a:schemeClr val="accent6">
                    <a:lumMod val="10000"/>
                  </a:schemeClr>
                </a:solidFill>
              </a:rPr>
              <a:t>0</a:t>
            </a:r>
            <a:r>
              <a:rPr lang="en-US" sz="2200" dirty="0">
                <a:solidFill>
                  <a:schemeClr val="accent6">
                    <a:lumMod val="10000"/>
                  </a:schemeClr>
                </a:solidFill>
              </a:rPr>
              <a:t>*x</a:t>
            </a:r>
            <a:r>
              <a:rPr lang="en-US" sz="2200" baseline="-25000" dirty="0">
                <a:solidFill>
                  <a:schemeClr val="accent6">
                    <a:lumMod val="10000"/>
                  </a:schemeClr>
                </a:solidFill>
              </a:rPr>
              <a:t>0</a:t>
            </a:r>
            <a:r>
              <a:rPr lang="en-US" sz="2200" dirty="0">
                <a:solidFill>
                  <a:schemeClr val="accent6">
                    <a:lumMod val="10000"/>
                  </a:schemeClr>
                </a:solidFill>
              </a:rPr>
              <a:t> + b</a:t>
            </a:r>
            <a:r>
              <a:rPr lang="en-US" sz="2200" baseline="-25000" dirty="0">
                <a:solidFill>
                  <a:schemeClr val="accent6">
                    <a:lumMod val="10000"/>
                  </a:schemeClr>
                </a:solidFill>
              </a:rPr>
              <a:t>1</a:t>
            </a:r>
            <a:r>
              <a:rPr lang="en-US" sz="2200" dirty="0">
                <a:solidFill>
                  <a:schemeClr val="accent6">
                    <a:lumMod val="10000"/>
                  </a:schemeClr>
                </a:solidFill>
              </a:rPr>
              <a:t>*x</a:t>
            </a:r>
            <a:r>
              <a:rPr lang="en-US" sz="2200" baseline="-25000" dirty="0">
                <a:solidFill>
                  <a:schemeClr val="accent6">
                    <a:lumMod val="10000"/>
                  </a:schemeClr>
                </a:solidFill>
              </a:rPr>
              <a:t>1 </a:t>
            </a:r>
            <a:r>
              <a:rPr lang="en-US" sz="2200" dirty="0">
                <a:solidFill>
                  <a:schemeClr val="accent6">
                    <a:lumMod val="10000"/>
                  </a:schemeClr>
                </a:solidFill>
              </a:rPr>
              <a:t>+ b</a:t>
            </a:r>
            <a:r>
              <a:rPr lang="en-US" sz="2200" baseline="-25000" dirty="0">
                <a:solidFill>
                  <a:schemeClr val="accent6">
                    <a:lumMod val="10000"/>
                  </a:schemeClr>
                </a:solidFill>
              </a:rPr>
              <a:t>2</a:t>
            </a:r>
            <a:r>
              <a:rPr lang="en-US" sz="2200" dirty="0">
                <a:solidFill>
                  <a:schemeClr val="accent6">
                    <a:lumMod val="10000"/>
                  </a:schemeClr>
                </a:solidFill>
              </a:rPr>
              <a:t>*x</a:t>
            </a:r>
            <a:r>
              <a:rPr lang="en-US" sz="2200" baseline="-25000" dirty="0">
                <a:solidFill>
                  <a:schemeClr val="accent6">
                    <a:lumMod val="10000"/>
                  </a:schemeClr>
                </a:solidFill>
              </a:rPr>
              <a:t>2 </a:t>
            </a:r>
            <a:r>
              <a:rPr lang="en-US" sz="2200" dirty="0">
                <a:solidFill>
                  <a:schemeClr val="accent6">
                    <a:lumMod val="10000"/>
                  </a:schemeClr>
                </a:solidFill>
              </a:rPr>
              <a:t>+ … + b</a:t>
            </a:r>
            <a:r>
              <a:rPr lang="en-US" sz="2200" baseline="-25000" dirty="0">
                <a:solidFill>
                  <a:schemeClr val="accent6">
                    <a:lumMod val="10000"/>
                  </a:schemeClr>
                </a:solidFill>
              </a:rPr>
              <a:t>n</a:t>
            </a:r>
            <a:r>
              <a:rPr lang="en-US" sz="2200" dirty="0">
                <a:solidFill>
                  <a:schemeClr val="accent6">
                    <a:lumMod val="10000"/>
                  </a:schemeClr>
                </a:solidFill>
              </a:rPr>
              <a:t>*</a:t>
            </a:r>
            <a:r>
              <a:rPr lang="en-US" sz="2200" dirty="0" err="1">
                <a:solidFill>
                  <a:schemeClr val="accent6">
                    <a:lumMod val="10000"/>
                  </a:schemeClr>
                </a:solidFill>
              </a:rPr>
              <a:t>x</a:t>
            </a:r>
            <a:r>
              <a:rPr lang="en-US" sz="2200" baseline="-25000" dirty="0" err="1">
                <a:solidFill>
                  <a:schemeClr val="accent6">
                    <a:lumMod val="10000"/>
                  </a:schemeClr>
                </a:solidFill>
              </a:rPr>
              <a:t>n</a:t>
            </a:r>
            <a:r>
              <a:rPr lang="en-US" sz="2200" baseline="-25000" dirty="0">
                <a:solidFill>
                  <a:schemeClr val="accent6">
                    <a:lumMod val="10000"/>
                  </a:schemeClr>
                </a:solidFill>
              </a:rPr>
              <a:t> </a:t>
            </a:r>
            <a:r>
              <a:rPr lang="en-US" sz="2200" dirty="0">
                <a:solidFill>
                  <a:schemeClr val="accent6">
                    <a:lumMod val="10000"/>
                  </a:schemeClr>
                </a:solidFill>
              </a:rPr>
              <a:t>, where x</a:t>
            </a:r>
            <a:r>
              <a:rPr lang="en-US" sz="2200" baseline="-25000" dirty="0">
                <a:solidFill>
                  <a:schemeClr val="accent6">
                    <a:lumMod val="10000"/>
                  </a:schemeClr>
                </a:solidFill>
              </a:rPr>
              <a:t>0 </a:t>
            </a:r>
            <a:r>
              <a:rPr lang="en-US" sz="2200" dirty="0">
                <a:solidFill>
                  <a:schemeClr val="accent6">
                    <a:lumMod val="10000"/>
                  </a:schemeClr>
                </a:solidFill>
              </a:rPr>
              <a:t>= 1</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2162CDD-0C60-F6ED-94CA-717B7C547F22}"/>
                  </a:ext>
                </a:extLst>
              </p:cNvPr>
              <p:cNvSpPr txBox="1"/>
              <p:nvPr/>
            </p:nvSpPr>
            <p:spPr>
              <a:xfrm>
                <a:off x="7286721" y="3792077"/>
                <a:ext cx="4750147" cy="126893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i="1">
                          <a:solidFill>
                            <a:schemeClr val="accent6">
                              <a:lumMod val="10000"/>
                            </a:schemeClr>
                          </a:solidFill>
                          <a:latin typeface="Cambria Math" panose="02040503050406030204" pitchFamily="18" charset="0"/>
                        </a:rPr>
                        <m:t>𝑦</m:t>
                      </m:r>
                      <m:r>
                        <a:rPr lang="en-US" sz="2800" i="1">
                          <a:solidFill>
                            <a:schemeClr val="accent6">
                              <a:lumMod val="10000"/>
                            </a:schemeClr>
                          </a:solidFill>
                          <a:latin typeface="Cambria Math" panose="02040503050406030204" pitchFamily="18" charset="0"/>
                        </a:rPr>
                        <m:t>= </m:t>
                      </m:r>
                      <m:nary>
                        <m:naryPr>
                          <m:chr m:val="∑"/>
                          <m:ctrlPr>
                            <a:rPr lang="en-US" sz="2800" i="1">
                              <a:solidFill>
                                <a:schemeClr val="accent6">
                                  <a:lumMod val="10000"/>
                                </a:schemeClr>
                              </a:solidFill>
                              <a:latin typeface="Cambria Math" panose="02040503050406030204" pitchFamily="18" charset="0"/>
                            </a:rPr>
                          </m:ctrlPr>
                        </m:naryPr>
                        <m:sub>
                          <m:r>
                            <m:rPr>
                              <m:brk m:alnAt="23"/>
                            </m:rPr>
                            <a:rPr lang="en-US" sz="2800" i="1">
                              <a:solidFill>
                                <a:schemeClr val="accent6">
                                  <a:lumMod val="10000"/>
                                </a:schemeClr>
                              </a:solidFill>
                              <a:latin typeface="Cambria Math" panose="02040503050406030204" pitchFamily="18" charset="0"/>
                            </a:rPr>
                            <m:t>𝑖</m:t>
                          </m:r>
                          <m:r>
                            <a:rPr lang="en-US" sz="2800" i="1">
                              <a:solidFill>
                                <a:schemeClr val="accent6">
                                  <a:lumMod val="10000"/>
                                </a:schemeClr>
                              </a:solidFill>
                              <a:latin typeface="Cambria Math" panose="02040503050406030204" pitchFamily="18" charset="0"/>
                            </a:rPr>
                            <m:t>=0</m:t>
                          </m:r>
                        </m:sub>
                        <m:sup>
                          <m:r>
                            <a:rPr lang="en-US" sz="2800" i="1">
                              <a:solidFill>
                                <a:schemeClr val="accent6">
                                  <a:lumMod val="10000"/>
                                </a:schemeClr>
                              </a:solidFill>
                              <a:latin typeface="Cambria Math" panose="02040503050406030204" pitchFamily="18" charset="0"/>
                            </a:rPr>
                            <m:t>𝑛</m:t>
                          </m:r>
                        </m:sup>
                        <m:e>
                          <m:r>
                            <a:rPr lang="en-US" sz="2800" i="1">
                              <a:solidFill>
                                <a:schemeClr val="accent6">
                                  <a:lumMod val="10000"/>
                                </a:schemeClr>
                              </a:solidFill>
                              <a:latin typeface="Cambria Math" panose="02040503050406030204" pitchFamily="18" charset="0"/>
                            </a:rPr>
                            <m:t>𝑏</m:t>
                          </m:r>
                          <m:r>
                            <a:rPr lang="en-US" sz="2800" i="1" baseline="-25000">
                              <a:solidFill>
                                <a:schemeClr val="accent6">
                                  <a:lumMod val="10000"/>
                                </a:schemeClr>
                              </a:solidFill>
                              <a:latin typeface="Cambria Math" panose="02040503050406030204" pitchFamily="18" charset="0"/>
                            </a:rPr>
                            <m:t>𝑖</m:t>
                          </m:r>
                          <m:r>
                            <a:rPr lang="en-US" sz="2800" i="1">
                              <a:solidFill>
                                <a:schemeClr val="accent6">
                                  <a:lumMod val="10000"/>
                                </a:schemeClr>
                              </a:solidFill>
                              <a:latin typeface="Cambria Math" panose="02040503050406030204" pitchFamily="18" charset="0"/>
                            </a:rPr>
                            <m:t>∗</m:t>
                          </m:r>
                          <m:r>
                            <a:rPr lang="en-US" sz="2800" i="1">
                              <a:solidFill>
                                <a:schemeClr val="accent6">
                                  <a:lumMod val="10000"/>
                                </a:schemeClr>
                              </a:solidFill>
                              <a:latin typeface="Cambria Math" panose="02040503050406030204" pitchFamily="18" charset="0"/>
                            </a:rPr>
                            <m:t>𝑥𝑖</m:t>
                          </m:r>
                          <m:r>
                            <a:rPr lang="en-US" sz="2800" i="1">
                              <a:solidFill>
                                <a:schemeClr val="accent6">
                                  <a:lumMod val="10000"/>
                                </a:schemeClr>
                              </a:solidFill>
                              <a:latin typeface="Cambria Math" panose="02040503050406030204" pitchFamily="18" charset="0"/>
                            </a:rPr>
                            <m:t>, </m:t>
                          </m:r>
                          <m:r>
                            <a:rPr lang="en-US" sz="2800" i="1">
                              <a:solidFill>
                                <a:schemeClr val="accent6">
                                  <a:lumMod val="10000"/>
                                </a:schemeClr>
                              </a:solidFill>
                              <a:latin typeface="Cambria Math" panose="02040503050406030204" pitchFamily="18" charset="0"/>
                            </a:rPr>
                            <m:t>𝑤h𝑒𝑟𝑒</m:t>
                          </m:r>
                          <m:r>
                            <a:rPr lang="en-US" sz="2800" i="1">
                              <a:solidFill>
                                <a:schemeClr val="accent6">
                                  <a:lumMod val="10000"/>
                                </a:schemeClr>
                              </a:solidFill>
                              <a:latin typeface="Cambria Math" panose="02040503050406030204" pitchFamily="18" charset="0"/>
                            </a:rPr>
                            <m:t> </m:t>
                          </m:r>
                          <m:r>
                            <a:rPr lang="en-US" sz="2800" i="1">
                              <a:solidFill>
                                <a:schemeClr val="accent6">
                                  <a:lumMod val="10000"/>
                                </a:schemeClr>
                              </a:solidFill>
                              <a:latin typeface="Cambria Math" panose="02040503050406030204" pitchFamily="18" charset="0"/>
                            </a:rPr>
                            <m:t>𝑥</m:t>
                          </m:r>
                          <m:r>
                            <a:rPr lang="en-US" sz="2800" i="1">
                              <a:solidFill>
                                <a:schemeClr val="accent6">
                                  <a:lumMod val="10000"/>
                                </a:schemeClr>
                              </a:solidFill>
                              <a:latin typeface="Cambria Math" panose="02040503050406030204" pitchFamily="18" charset="0"/>
                            </a:rPr>
                            <m:t>0=1</m:t>
                          </m:r>
                        </m:e>
                      </m:nary>
                    </m:oMath>
                  </m:oMathPara>
                </a14:m>
                <a:endParaRPr lang="en-US" sz="2800" dirty="0"/>
              </a:p>
            </p:txBody>
          </p:sp>
        </mc:Choice>
        <mc:Fallback xmlns="">
          <p:sp>
            <p:nvSpPr>
              <p:cNvPr id="2" name="TextBox 1">
                <a:extLst>
                  <a:ext uri="{FF2B5EF4-FFF2-40B4-BE49-F238E27FC236}">
                    <a16:creationId xmlns:a16="http://schemas.microsoft.com/office/drawing/2014/main" id="{52162CDD-0C60-F6ED-94CA-717B7C547F22}"/>
                  </a:ext>
                </a:extLst>
              </p:cNvPr>
              <p:cNvSpPr txBox="1">
                <a:spLocks noRot="1" noChangeAspect="1" noMove="1" noResize="1" noEditPoints="1" noAdjustHandles="1" noChangeArrowheads="1" noChangeShapeType="1" noTextEdit="1"/>
              </p:cNvSpPr>
              <p:nvPr/>
            </p:nvSpPr>
            <p:spPr>
              <a:xfrm>
                <a:off x="7286721" y="3792077"/>
                <a:ext cx="4750147" cy="1268937"/>
              </a:xfrm>
              <a:prstGeom prst="rect">
                <a:avLst/>
              </a:prstGeom>
              <a:blipFill>
                <a:blip r:embed="rId3"/>
                <a:stretch>
                  <a:fillRect l="-9309" t="-105941" b="-162376"/>
                </a:stretch>
              </a:blipFill>
            </p:spPr>
            <p:txBody>
              <a:bodyPr/>
              <a:lstStyle/>
              <a:p>
                <a:r>
                  <a:rPr lang="en-US">
                    <a:noFill/>
                  </a:rPr>
                  <a:t> </a:t>
                </a:r>
              </a:p>
            </p:txBody>
          </p:sp>
        </mc:Fallback>
      </mc:AlternateContent>
      <p:sp>
        <p:nvSpPr>
          <p:cNvPr id="8" name="Oval 7">
            <a:extLst>
              <a:ext uri="{FF2B5EF4-FFF2-40B4-BE49-F238E27FC236}">
                <a16:creationId xmlns:a16="http://schemas.microsoft.com/office/drawing/2014/main" id="{7FB21CC9-382F-3352-23D0-AEF135F2A8C2}"/>
              </a:ext>
            </a:extLst>
          </p:cNvPr>
          <p:cNvSpPr/>
          <p:nvPr/>
        </p:nvSpPr>
        <p:spPr>
          <a:xfrm>
            <a:off x="2807079" y="3860029"/>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2</a:t>
            </a:r>
          </a:p>
        </p:txBody>
      </p:sp>
      <p:sp>
        <p:nvSpPr>
          <p:cNvPr id="9" name="Oval 8">
            <a:extLst>
              <a:ext uri="{FF2B5EF4-FFF2-40B4-BE49-F238E27FC236}">
                <a16:creationId xmlns:a16="http://schemas.microsoft.com/office/drawing/2014/main" id="{7133BACE-02B8-257D-607B-C26645324F2C}"/>
              </a:ext>
            </a:extLst>
          </p:cNvPr>
          <p:cNvSpPr/>
          <p:nvPr/>
        </p:nvSpPr>
        <p:spPr>
          <a:xfrm>
            <a:off x="4739338" y="3860029"/>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bg1"/>
                </a:solidFill>
              </a:rPr>
              <a:t>x</a:t>
            </a:r>
            <a:r>
              <a:rPr lang="en-US" sz="2400" baseline="-25000" dirty="0" err="1">
                <a:solidFill>
                  <a:schemeClr val="bg1"/>
                </a:solidFill>
              </a:rPr>
              <a:t>n</a:t>
            </a:r>
            <a:endParaRPr lang="en-US" sz="2400" baseline="-25000" dirty="0">
              <a:solidFill>
                <a:schemeClr val="bg1"/>
              </a:solidFill>
            </a:endParaRPr>
          </a:p>
        </p:txBody>
      </p:sp>
      <p:cxnSp>
        <p:nvCxnSpPr>
          <p:cNvPr id="21" name="Straight Arrow Connector 20">
            <a:extLst>
              <a:ext uri="{FF2B5EF4-FFF2-40B4-BE49-F238E27FC236}">
                <a16:creationId xmlns:a16="http://schemas.microsoft.com/office/drawing/2014/main" id="{F6295A52-0E9F-F656-7048-0F127D5691FF}"/>
              </a:ext>
            </a:extLst>
          </p:cNvPr>
          <p:cNvCxnSpPr>
            <a:cxnSpLocks/>
            <a:stCxn id="8" idx="0"/>
            <a:endCxn id="6" idx="4"/>
          </p:cNvCxnSpPr>
          <p:nvPr/>
        </p:nvCxnSpPr>
        <p:spPr>
          <a:xfrm flipH="1" flipV="1">
            <a:off x="858909" y="2596427"/>
            <a:ext cx="2473950" cy="1263602"/>
          </a:xfrm>
          <a:prstGeom prst="straightConnector1">
            <a:avLst/>
          </a:prstGeom>
          <a:ln w="254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4C03FC3-1885-4894-AD31-3061C1D61C8B}"/>
              </a:ext>
            </a:extLst>
          </p:cNvPr>
          <p:cNvCxnSpPr>
            <a:cxnSpLocks/>
            <a:stCxn id="9" idx="0"/>
            <a:endCxn id="6" idx="4"/>
          </p:cNvCxnSpPr>
          <p:nvPr/>
        </p:nvCxnSpPr>
        <p:spPr>
          <a:xfrm flipH="1" flipV="1">
            <a:off x="858909" y="2596427"/>
            <a:ext cx="4406209" cy="1263602"/>
          </a:xfrm>
          <a:prstGeom prst="straightConnector1">
            <a:avLst/>
          </a:prstGeom>
          <a:ln w="254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64515AE2-E752-A8AA-952C-0D4979E3D7DB}"/>
              </a:ext>
            </a:extLst>
          </p:cNvPr>
          <p:cNvSpPr txBox="1"/>
          <p:nvPr/>
        </p:nvSpPr>
        <p:spPr>
          <a:xfrm>
            <a:off x="4094955" y="3976291"/>
            <a:ext cx="468398" cy="584775"/>
          </a:xfrm>
          <a:prstGeom prst="rect">
            <a:avLst/>
          </a:prstGeom>
          <a:noFill/>
        </p:spPr>
        <p:txBody>
          <a:bodyPr wrap="none" rtlCol="0">
            <a:spAutoFit/>
          </a:bodyPr>
          <a:lstStyle/>
          <a:p>
            <a:r>
              <a:rPr lang="en-US" sz="3200" dirty="0"/>
              <a:t>…</a:t>
            </a:r>
          </a:p>
        </p:txBody>
      </p:sp>
      <p:sp>
        <p:nvSpPr>
          <p:cNvPr id="36" name="TextBox 35">
            <a:extLst>
              <a:ext uri="{FF2B5EF4-FFF2-40B4-BE49-F238E27FC236}">
                <a16:creationId xmlns:a16="http://schemas.microsoft.com/office/drawing/2014/main" id="{BCEE3A15-6A46-B3F6-B23A-CC5819970B41}"/>
              </a:ext>
            </a:extLst>
          </p:cNvPr>
          <p:cNvSpPr txBox="1"/>
          <p:nvPr/>
        </p:nvSpPr>
        <p:spPr>
          <a:xfrm>
            <a:off x="2911099" y="4957760"/>
            <a:ext cx="843520" cy="1015663"/>
          </a:xfrm>
          <a:prstGeom prst="rect">
            <a:avLst/>
          </a:prstGeom>
          <a:noFill/>
        </p:spPr>
        <p:txBody>
          <a:bodyPr wrap="square" rtlCol="0">
            <a:spAutoFit/>
          </a:bodyPr>
          <a:lstStyle/>
          <a:p>
            <a:pPr algn="ctr"/>
            <a:r>
              <a:rPr lang="en-US" sz="2000" dirty="0"/>
              <a:t>x</a:t>
            </a:r>
            <a:r>
              <a:rPr lang="en-US" sz="2000" baseline="-25000" dirty="0"/>
              <a:t>2 </a:t>
            </a:r>
            <a:r>
              <a:rPr lang="en-US" sz="2000" dirty="0"/>
              <a:t>Firing Rate</a:t>
            </a:r>
          </a:p>
        </p:txBody>
      </p:sp>
      <p:grpSp>
        <p:nvGrpSpPr>
          <p:cNvPr id="52" name="Group 51">
            <a:extLst>
              <a:ext uri="{FF2B5EF4-FFF2-40B4-BE49-F238E27FC236}">
                <a16:creationId xmlns:a16="http://schemas.microsoft.com/office/drawing/2014/main" id="{65AC11F1-5EE4-78A6-BA11-7A857A8F0881}"/>
              </a:ext>
            </a:extLst>
          </p:cNvPr>
          <p:cNvGrpSpPr/>
          <p:nvPr/>
        </p:nvGrpSpPr>
        <p:grpSpPr>
          <a:xfrm>
            <a:off x="-100897" y="815548"/>
            <a:ext cx="2746187" cy="5147312"/>
            <a:chOff x="-100897" y="815548"/>
            <a:chExt cx="2746187" cy="5147312"/>
          </a:xfrm>
        </p:grpSpPr>
        <p:sp>
          <p:nvSpPr>
            <p:cNvPr id="6" name="Oval 5">
              <a:extLst>
                <a:ext uri="{FF2B5EF4-FFF2-40B4-BE49-F238E27FC236}">
                  <a16:creationId xmlns:a16="http://schemas.microsoft.com/office/drawing/2014/main" id="{1319ADEC-FA3E-F737-147F-C40D2093902E}"/>
                </a:ext>
              </a:extLst>
            </p:cNvPr>
            <p:cNvSpPr/>
            <p:nvPr/>
          </p:nvSpPr>
          <p:spPr>
            <a:xfrm>
              <a:off x="333129" y="1544867"/>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sp>
          <p:nvSpPr>
            <p:cNvPr id="7" name="TextBox 6">
              <a:extLst>
                <a:ext uri="{FF2B5EF4-FFF2-40B4-BE49-F238E27FC236}">
                  <a16:creationId xmlns:a16="http://schemas.microsoft.com/office/drawing/2014/main" id="{AF35FF98-08C3-0263-940E-7388F6921D8B}"/>
                </a:ext>
              </a:extLst>
            </p:cNvPr>
            <p:cNvSpPr txBox="1"/>
            <p:nvPr/>
          </p:nvSpPr>
          <p:spPr>
            <a:xfrm>
              <a:off x="-100897" y="815548"/>
              <a:ext cx="1917805" cy="707886"/>
            </a:xfrm>
            <a:prstGeom prst="rect">
              <a:avLst/>
            </a:prstGeom>
            <a:noFill/>
          </p:spPr>
          <p:txBody>
            <a:bodyPr wrap="square" rtlCol="0">
              <a:spAutoFit/>
            </a:bodyPr>
            <a:lstStyle/>
            <a:p>
              <a:pPr algn="ctr"/>
              <a:r>
                <a:rPr lang="en-US" sz="2000" dirty="0"/>
                <a:t>Output Neuron</a:t>
              </a:r>
            </a:p>
            <a:p>
              <a:pPr algn="ctr"/>
              <a:r>
                <a:rPr lang="en-US" sz="2000" dirty="0"/>
                <a:t>Firing Rate</a:t>
              </a:r>
            </a:p>
          </p:txBody>
        </p:sp>
        <p:sp>
          <p:nvSpPr>
            <p:cNvPr id="25" name="Oval 24">
              <a:extLst>
                <a:ext uri="{FF2B5EF4-FFF2-40B4-BE49-F238E27FC236}">
                  <a16:creationId xmlns:a16="http://schemas.microsoft.com/office/drawing/2014/main" id="{A0F98699-EFAF-E4AE-AB7A-AFD8436C48D9}"/>
                </a:ext>
              </a:extLst>
            </p:cNvPr>
            <p:cNvSpPr/>
            <p:nvPr/>
          </p:nvSpPr>
          <p:spPr>
            <a:xfrm>
              <a:off x="1576585" y="3901670"/>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p>
          </p:txBody>
        </p:sp>
        <p:sp>
          <p:nvSpPr>
            <p:cNvPr id="28" name="Oval 27">
              <a:extLst>
                <a:ext uri="{FF2B5EF4-FFF2-40B4-BE49-F238E27FC236}">
                  <a16:creationId xmlns:a16="http://schemas.microsoft.com/office/drawing/2014/main" id="{40629761-47BE-0D62-4A75-15C184D12DC8}"/>
                </a:ext>
              </a:extLst>
            </p:cNvPr>
            <p:cNvSpPr/>
            <p:nvPr/>
          </p:nvSpPr>
          <p:spPr>
            <a:xfrm>
              <a:off x="347898" y="3901670"/>
              <a:ext cx="1049754" cy="1049753"/>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0</a:t>
              </a:r>
              <a:r>
                <a:rPr lang="en-US" sz="2400" dirty="0">
                  <a:solidFill>
                    <a:schemeClr val="bg1"/>
                  </a:solidFill>
                </a:rPr>
                <a:t>=1</a:t>
              </a:r>
            </a:p>
          </p:txBody>
        </p:sp>
        <p:cxnSp>
          <p:nvCxnSpPr>
            <p:cNvPr id="29" name="Straight Arrow Connector 28">
              <a:extLst>
                <a:ext uri="{FF2B5EF4-FFF2-40B4-BE49-F238E27FC236}">
                  <a16:creationId xmlns:a16="http://schemas.microsoft.com/office/drawing/2014/main" id="{0343F626-0006-CEBD-7279-BF1F030A364E}"/>
                </a:ext>
              </a:extLst>
            </p:cNvPr>
            <p:cNvCxnSpPr>
              <a:cxnSpLocks/>
              <a:stCxn id="28" idx="0"/>
              <a:endCxn id="6" idx="4"/>
            </p:cNvCxnSpPr>
            <p:nvPr/>
          </p:nvCxnSpPr>
          <p:spPr>
            <a:xfrm flipH="1" flipV="1">
              <a:off x="858909" y="2596427"/>
              <a:ext cx="13866" cy="1305243"/>
            </a:xfrm>
            <a:prstGeom prst="straightConnector1">
              <a:avLst/>
            </a:prstGeom>
            <a:ln w="25400">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BEF8F30F-5DCB-48EF-3D87-54B29D373A4F}"/>
                </a:ext>
              </a:extLst>
            </p:cNvPr>
            <p:cNvSpPr txBox="1"/>
            <p:nvPr/>
          </p:nvSpPr>
          <p:spPr>
            <a:xfrm>
              <a:off x="155132" y="5010940"/>
              <a:ext cx="1325505" cy="707886"/>
            </a:xfrm>
            <a:prstGeom prst="rect">
              <a:avLst/>
            </a:prstGeom>
            <a:noFill/>
          </p:spPr>
          <p:txBody>
            <a:bodyPr wrap="square" rtlCol="0">
              <a:spAutoFit/>
            </a:bodyPr>
            <a:lstStyle/>
            <a:p>
              <a:pPr algn="ctr"/>
              <a:r>
                <a:rPr lang="en-US" sz="2000" dirty="0"/>
                <a:t>Bias Firing Rate of y</a:t>
              </a:r>
            </a:p>
          </p:txBody>
        </p:sp>
        <p:sp>
          <p:nvSpPr>
            <p:cNvPr id="53" name="TextBox 52">
              <a:extLst>
                <a:ext uri="{FF2B5EF4-FFF2-40B4-BE49-F238E27FC236}">
                  <a16:creationId xmlns:a16="http://schemas.microsoft.com/office/drawing/2014/main" id="{73F26DCD-7B51-0D69-C842-8C16868DC839}"/>
                </a:ext>
              </a:extLst>
            </p:cNvPr>
            <p:cNvSpPr txBox="1"/>
            <p:nvPr/>
          </p:nvSpPr>
          <p:spPr>
            <a:xfrm flipH="1">
              <a:off x="451954" y="3434123"/>
              <a:ext cx="478629" cy="461665"/>
            </a:xfrm>
            <a:prstGeom prst="rect">
              <a:avLst/>
            </a:prstGeom>
            <a:noFill/>
          </p:spPr>
          <p:txBody>
            <a:bodyPr wrap="square" rtlCol="0">
              <a:spAutoFit/>
            </a:bodyPr>
            <a:lstStyle/>
            <a:p>
              <a:r>
                <a:rPr lang="en-US" sz="2400" dirty="0"/>
                <a:t>b</a:t>
              </a:r>
              <a:r>
                <a:rPr lang="en-US" sz="2400" baseline="-25000" dirty="0"/>
                <a:t>0</a:t>
              </a:r>
            </a:p>
          </p:txBody>
        </p:sp>
        <p:sp>
          <p:nvSpPr>
            <p:cNvPr id="37" name="TextBox 36">
              <a:extLst>
                <a:ext uri="{FF2B5EF4-FFF2-40B4-BE49-F238E27FC236}">
                  <a16:creationId xmlns:a16="http://schemas.microsoft.com/office/drawing/2014/main" id="{0F2DBD9D-1A41-A20C-3B7D-DEAAC2C5F24B}"/>
                </a:ext>
              </a:extLst>
            </p:cNvPr>
            <p:cNvSpPr txBox="1"/>
            <p:nvPr/>
          </p:nvSpPr>
          <p:spPr>
            <a:xfrm>
              <a:off x="1559440" y="4947197"/>
              <a:ext cx="1085850" cy="1015663"/>
            </a:xfrm>
            <a:prstGeom prst="rect">
              <a:avLst/>
            </a:prstGeom>
            <a:noFill/>
          </p:spPr>
          <p:txBody>
            <a:bodyPr wrap="square" rtlCol="0">
              <a:spAutoFit/>
            </a:bodyPr>
            <a:lstStyle/>
            <a:p>
              <a:pPr algn="ctr"/>
              <a:r>
                <a:rPr lang="en-US" sz="2000" dirty="0"/>
                <a:t>x</a:t>
              </a:r>
              <a:r>
                <a:rPr lang="en-US" sz="2000" baseline="-25000" dirty="0"/>
                <a:t>1 </a:t>
              </a:r>
              <a:br>
                <a:rPr lang="en-US" sz="2000" baseline="-25000" dirty="0"/>
              </a:br>
              <a:r>
                <a:rPr lang="en-US" sz="2000" dirty="0"/>
                <a:t>Firing Rate</a:t>
              </a:r>
            </a:p>
          </p:txBody>
        </p:sp>
        <p:sp>
          <p:nvSpPr>
            <p:cNvPr id="38" name="TextBox 37">
              <a:extLst>
                <a:ext uri="{FF2B5EF4-FFF2-40B4-BE49-F238E27FC236}">
                  <a16:creationId xmlns:a16="http://schemas.microsoft.com/office/drawing/2014/main" id="{4D775054-C693-3D83-A06C-E85AE3367856}"/>
                </a:ext>
              </a:extLst>
            </p:cNvPr>
            <p:cNvSpPr txBox="1"/>
            <p:nvPr/>
          </p:nvSpPr>
          <p:spPr>
            <a:xfrm flipH="1">
              <a:off x="1368603" y="3349748"/>
              <a:ext cx="470301" cy="461665"/>
            </a:xfrm>
            <a:prstGeom prst="rect">
              <a:avLst/>
            </a:prstGeom>
            <a:noFill/>
          </p:spPr>
          <p:txBody>
            <a:bodyPr wrap="square" rtlCol="0">
              <a:spAutoFit/>
            </a:bodyPr>
            <a:lstStyle/>
            <a:p>
              <a:r>
                <a:rPr lang="en-US" sz="2400" dirty="0"/>
                <a:t>b</a:t>
              </a:r>
              <a:r>
                <a:rPr lang="en-US" sz="2400" baseline="-25000" dirty="0"/>
                <a:t>1</a:t>
              </a:r>
            </a:p>
          </p:txBody>
        </p:sp>
      </p:grpSp>
      <p:sp>
        <p:nvSpPr>
          <p:cNvPr id="39" name="TextBox 38">
            <a:extLst>
              <a:ext uri="{FF2B5EF4-FFF2-40B4-BE49-F238E27FC236}">
                <a16:creationId xmlns:a16="http://schemas.microsoft.com/office/drawing/2014/main" id="{570828BD-52FB-25BC-438F-9B1D0F8843D4}"/>
              </a:ext>
            </a:extLst>
          </p:cNvPr>
          <p:cNvSpPr txBox="1"/>
          <p:nvPr/>
        </p:nvSpPr>
        <p:spPr>
          <a:xfrm flipH="1">
            <a:off x="4133747" y="3084484"/>
            <a:ext cx="467206" cy="461665"/>
          </a:xfrm>
          <a:prstGeom prst="rect">
            <a:avLst/>
          </a:prstGeom>
          <a:noFill/>
        </p:spPr>
        <p:txBody>
          <a:bodyPr wrap="square" rtlCol="0">
            <a:spAutoFit/>
          </a:bodyPr>
          <a:lstStyle/>
          <a:p>
            <a:r>
              <a:rPr lang="en-US" sz="2400" dirty="0"/>
              <a:t>b</a:t>
            </a:r>
            <a:r>
              <a:rPr lang="en-US" sz="2400" baseline="-25000" dirty="0"/>
              <a:t>n</a:t>
            </a:r>
          </a:p>
        </p:txBody>
      </p:sp>
      <p:sp>
        <p:nvSpPr>
          <p:cNvPr id="40" name="TextBox 39">
            <a:extLst>
              <a:ext uri="{FF2B5EF4-FFF2-40B4-BE49-F238E27FC236}">
                <a16:creationId xmlns:a16="http://schemas.microsoft.com/office/drawing/2014/main" id="{613A092B-659C-8F01-6F7D-52ABEC216099}"/>
              </a:ext>
            </a:extLst>
          </p:cNvPr>
          <p:cNvSpPr txBox="1"/>
          <p:nvPr/>
        </p:nvSpPr>
        <p:spPr>
          <a:xfrm flipH="1">
            <a:off x="2432062" y="3435853"/>
            <a:ext cx="531085" cy="461665"/>
          </a:xfrm>
          <a:prstGeom prst="rect">
            <a:avLst/>
          </a:prstGeom>
          <a:noFill/>
        </p:spPr>
        <p:txBody>
          <a:bodyPr wrap="square" rtlCol="0">
            <a:spAutoFit/>
          </a:bodyPr>
          <a:lstStyle/>
          <a:p>
            <a:r>
              <a:rPr lang="en-US" sz="2400" dirty="0"/>
              <a:t>b</a:t>
            </a:r>
            <a:r>
              <a:rPr lang="en-US" sz="2400" baseline="-25000" dirty="0"/>
              <a:t>2</a:t>
            </a:r>
          </a:p>
        </p:txBody>
      </p:sp>
    </p:spTree>
    <p:extLst>
      <p:ext uri="{BB962C8B-B14F-4D97-AF65-F5344CB8AC3E}">
        <p14:creationId xmlns:p14="http://schemas.microsoft.com/office/powerpoint/2010/main" val="3804272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2">
                                            <p:txEl>
                                              <p:pRg st="5" end="5"/>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32" grpId="0" uiExpand="1" build="p"/>
      <p:bldP spid="2" grpId="0"/>
      <p:bldP spid="8" grpId="0" animBg="1"/>
      <p:bldP spid="9" grpId="0" animBg="1"/>
      <p:bldP spid="35" grpId="0"/>
      <p:bldP spid="36" grpId="0"/>
      <p:bldP spid="39" grpId="0"/>
      <p:bldP spid="4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E4C1AD-7C68-12D1-0DE8-BB4699799DD1}"/>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A787771E-B686-FB5B-72F6-043A63B343E6}"/>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p:sp>
        <p:nvSpPr>
          <p:cNvPr id="6" name="Oval 5">
            <a:extLst>
              <a:ext uri="{FF2B5EF4-FFF2-40B4-BE49-F238E27FC236}">
                <a16:creationId xmlns:a16="http://schemas.microsoft.com/office/drawing/2014/main" id="{24836C56-5B94-0AFF-C09F-35CB7F19B071}"/>
              </a:ext>
            </a:extLst>
          </p:cNvPr>
          <p:cNvSpPr/>
          <p:nvPr/>
        </p:nvSpPr>
        <p:spPr>
          <a:xfrm>
            <a:off x="10268432" y="1420539"/>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y=1.21</a:t>
            </a:r>
          </a:p>
        </p:txBody>
      </p:sp>
      <p:sp>
        <p:nvSpPr>
          <p:cNvPr id="7" name="TextBox 6">
            <a:extLst>
              <a:ext uri="{FF2B5EF4-FFF2-40B4-BE49-F238E27FC236}">
                <a16:creationId xmlns:a16="http://schemas.microsoft.com/office/drawing/2014/main" id="{58D4794F-DF26-5707-D5A9-8061DAE22956}"/>
              </a:ext>
            </a:extLst>
          </p:cNvPr>
          <p:cNvSpPr txBox="1"/>
          <p:nvPr/>
        </p:nvSpPr>
        <p:spPr>
          <a:xfrm>
            <a:off x="9542675" y="743243"/>
            <a:ext cx="2503074" cy="707886"/>
          </a:xfrm>
          <a:prstGeom prst="rect">
            <a:avLst/>
          </a:prstGeom>
          <a:noFill/>
        </p:spPr>
        <p:txBody>
          <a:bodyPr wrap="square" rtlCol="0">
            <a:spAutoFit/>
          </a:bodyPr>
          <a:lstStyle/>
          <a:p>
            <a:pPr algn="ctr"/>
            <a:r>
              <a:rPr lang="en-US" sz="2000" dirty="0"/>
              <a:t>Output Neuron</a:t>
            </a:r>
          </a:p>
          <a:p>
            <a:pPr algn="ctr"/>
            <a:r>
              <a:rPr lang="en-US" sz="2000" dirty="0"/>
              <a:t>Firing Rate</a:t>
            </a:r>
          </a:p>
        </p:txBody>
      </p:sp>
      <p:cxnSp>
        <p:nvCxnSpPr>
          <p:cNvPr id="22" name="Straight Arrow Connector 21">
            <a:extLst>
              <a:ext uri="{FF2B5EF4-FFF2-40B4-BE49-F238E27FC236}">
                <a16:creationId xmlns:a16="http://schemas.microsoft.com/office/drawing/2014/main" id="{1CBA67AC-4A74-5C7A-876A-329F6346D7AC}"/>
              </a:ext>
            </a:extLst>
          </p:cNvPr>
          <p:cNvCxnSpPr>
            <a:cxnSpLocks/>
            <a:stCxn id="25" idx="7"/>
            <a:endCxn id="6" idx="4"/>
          </p:cNvCxnSpPr>
          <p:nvPr/>
        </p:nvCxnSpPr>
        <p:spPr>
          <a:xfrm flipV="1">
            <a:off x="7223322" y="2472099"/>
            <a:ext cx="3570890" cy="1970902"/>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9DA04E4-758C-F022-8E9F-A468284827F9}"/>
              </a:ext>
            </a:extLst>
          </p:cNvPr>
          <p:cNvSpPr/>
          <p:nvPr/>
        </p:nvSpPr>
        <p:spPr>
          <a:xfrm>
            <a:off x="6325759" y="4289004"/>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r>
              <a:rPr lang="en-US" sz="2400" dirty="0">
                <a:solidFill>
                  <a:schemeClr val="bg1"/>
                </a:solidFill>
              </a:rPr>
              <a:t>=5</a:t>
            </a:r>
          </a:p>
        </p:txBody>
      </p:sp>
      <p:sp>
        <p:nvSpPr>
          <p:cNvPr id="26" name="TextBox 25">
            <a:extLst>
              <a:ext uri="{FF2B5EF4-FFF2-40B4-BE49-F238E27FC236}">
                <a16:creationId xmlns:a16="http://schemas.microsoft.com/office/drawing/2014/main" id="{804195F5-152B-5DD9-CB43-608F661E29CD}"/>
              </a:ext>
            </a:extLst>
          </p:cNvPr>
          <p:cNvSpPr txBox="1"/>
          <p:nvPr/>
        </p:nvSpPr>
        <p:spPr>
          <a:xfrm>
            <a:off x="10392298" y="5437461"/>
            <a:ext cx="1564768" cy="400110"/>
          </a:xfrm>
          <a:prstGeom prst="rect">
            <a:avLst/>
          </a:prstGeom>
          <a:noFill/>
        </p:spPr>
        <p:txBody>
          <a:bodyPr wrap="square" rtlCol="0">
            <a:spAutoFit/>
          </a:bodyPr>
          <a:lstStyle/>
          <a:p>
            <a:pPr algn="ctr"/>
            <a:r>
              <a:rPr lang="en-US" sz="2000" dirty="0" err="1"/>
              <a:t>x</a:t>
            </a:r>
            <a:r>
              <a:rPr lang="en-US" sz="2000" baseline="-25000" dirty="0" err="1"/>
              <a:t>n</a:t>
            </a:r>
            <a:r>
              <a:rPr lang="en-US" sz="2000" baseline="-25000" dirty="0"/>
              <a:t> </a:t>
            </a:r>
            <a:r>
              <a:rPr lang="en-US" sz="2000" dirty="0"/>
              <a:t>Firing Rate</a:t>
            </a:r>
          </a:p>
        </p:txBody>
      </p:sp>
      <p:sp>
        <p:nvSpPr>
          <p:cNvPr id="28" name="Oval 27">
            <a:extLst>
              <a:ext uri="{FF2B5EF4-FFF2-40B4-BE49-F238E27FC236}">
                <a16:creationId xmlns:a16="http://schemas.microsoft.com/office/drawing/2014/main" id="{4A30B0D0-3B97-AEA4-685F-47E8D8608B85}"/>
              </a:ext>
            </a:extLst>
          </p:cNvPr>
          <p:cNvSpPr/>
          <p:nvPr/>
        </p:nvSpPr>
        <p:spPr>
          <a:xfrm>
            <a:off x="4224807" y="4578503"/>
            <a:ext cx="1049754" cy="1049753"/>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0</a:t>
            </a:r>
            <a:r>
              <a:rPr lang="en-US" sz="2400" dirty="0">
                <a:solidFill>
                  <a:schemeClr val="bg1"/>
                </a:solidFill>
              </a:rPr>
              <a:t>=1</a:t>
            </a:r>
          </a:p>
        </p:txBody>
      </p:sp>
      <p:cxnSp>
        <p:nvCxnSpPr>
          <p:cNvPr id="29" name="Straight Arrow Connector 28">
            <a:extLst>
              <a:ext uri="{FF2B5EF4-FFF2-40B4-BE49-F238E27FC236}">
                <a16:creationId xmlns:a16="http://schemas.microsoft.com/office/drawing/2014/main" id="{B512AE18-E5CA-986D-1F6F-E30893B2CB1A}"/>
              </a:ext>
            </a:extLst>
          </p:cNvPr>
          <p:cNvCxnSpPr>
            <a:cxnSpLocks/>
            <a:stCxn id="28" idx="7"/>
            <a:endCxn id="6" idx="4"/>
          </p:cNvCxnSpPr>
          <p:nvPr/>
        </p:nvCxnSpPr>
        <p:spPr>
          <a:xfrm flipV="1">
            <a:off x="5120828" y="2472099"/>
            <a:ext cx="5673384" cy="2260137"/>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9F63A92-48FF-79A4-2314-25BD78A255EE}"/>
              </a:ext>
            </a:extLst>
          </p:cNvPr>
          <p:cNvSpPr txBox="1"/>
          <p:nvPr/>
        </p:nvSpPr>
        <p:spPr>
          <a:xfrm>
            <a:off x="3290233" y="5579972"/>
            <a:ext cx="2724855" cy="400110"/>
          </a:xfrm>
          <a:prstGeom prst="rect">
            <a:avLst/>
          </a:prstGeom>
          <a:noFill/>
        </p:spPr>
        <p:txBody>
          <a:bodyPr wrap="square" rtlCol="0">
            <a:spAutoFit/>
          </a:bodyPr>
          <a:lstStyle/>
          <a:p>
            <a:pPr algn="ctr"/>
            <a:r>
              <a:rPr lang="en-US" sz="2000" dirty="0"/>
              <a:t>Bias Firing rate of y</a:t>
            </a:r>
          </a:p>
        </p:txBody>
      </p:sp>
      <p:sp>
        <p:nvSpPr>
          <p:cNvPr id="32" name="TextBox 31">
            <a:extLst>
              <a:ext uri="{FF2B5EF4-FFF2-40B4-BE49-F238E27FC236}">
                <a16:creationId xmlns:a16="http://schemas.microsoft.com/office/drawing/2014/main" id="{E0B8F45C-9766-0A37-0454-981ECE3942EE}"/>
              </a:ext>
            </a:extLst>
          </p:cNvPr>
          <p:cNvSpPr txBox="1"/>
          <p:nvPr/>
        </p:nvSpPr>
        <p:spPr>
          <a:xfrm>
            <a:off x="172902" y="890586"/>
            <a:ext cx="8555462" cy="584775"/>
          </a:xfrm>
          <a:prstGeom prst="rect">
            <a:avLst/>
          </a:prstGeom>
          <a:noFill/>
        </p:spPr>
        <p:txBody>
          <a:bodyPr wrap="square" rtlCol="0">
            <a:spAutoFit/>
          </a:bodyPr>
          <a:lstStyle/>
          <a:p>
            <a:r>
              <a:rPr lang="en-US" sz="3200" b="1" dirty="0">
                <a:solidFill>
                  <a:schemeClr val="accent6">
                    <a:lumMod val="10000"/>
                  </a:schemeClr>
                </a:solidFill>
              </a:rPr>
              <a:t>Expanded Formal Model of Neurons Example</a:t>
            </a:r>
            <a:endParaRPr lang="en-US" sz="1200" dirty="0">
              <a:solidFill>
                <a:schemeClr val="accent6">
                  <a:lumMod val="10000"/>
                </a:schemeClr>
              </a:solidFill>
            </a:endParaRPr>
          </a:p>
        </p:txBody>
      </p:sp>
      <p:sp>
        <p:nvSpPr>
          <p:cNvPr id="53" name="TextBox 52">
            <a:extLst>
              <a:ext uri="{FF2B5EF4-FFF2-40B4-BE49-F238E27FC236}">
                <a16:creationId xmlns:a16="http://schemas.microsoft.com/office/drawing/2014/main" id="{22345CA1-9F45-0B50-88BD-4578D5A84561}"/>
              </a:ext>
            </a:extLst>
          </p:cNvPr>
          <p:cNvSpPr txBox="1"/>
          <p:nvPr/>
        </p:nvSpPr>
        <p:spPr>
          <a:xfrm flipH="1">
            <a:off x="4643635" y="4058171"/>
            <a:ext cx="1503958" cy="461665"/>
          </a:xfrm>
          <a:prstGeom prst="rect">
            <a:avLst/>
          </a:prstGeom>
          <a:noFill/>
        </p:spPr>
        <p:txBody>
          <a:bodyPr wrap="square" rtlCol="0">
            <a:spAutoFit/>
          </a:bodyPr>
          <a:lstStyle/>
          <a:p>
            <a:r>
              <a:rPr lang="en-US" sz="2400" dirty="0"/>
              <a:t>b</a:t>
            </a:r>
            <a:r>
              <a:rPr lang="en-US" sz="2400" baseline="-25000" dirty="0"/>
              <a:t>0</a:t>
            </a:r>
            <a:r>
              <a:rPr lang="en-US" sz="2400" dirty="0"/>
              <a:t>=</a:t>
            </a:r>
            <a:r>
              <a:rPr lang="en-US" sz="2400" dirty="0">
                <a:solidFill>
                  <a:srgbClr val="00B050"/>
                </a:solidFill>
              </a:rPr>
              <a:t>0.2</a:t>
            </a: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CBB82A3E-5AA4-6942-C449-F2240CAA1FDD}"/>
                  </a:ext>
                </a:extLst>
              </p:cNvPr>
              <p:cNvSpPr txBox="1"/>
              <p:nvPr/>
            </p:nvSpPr>
            <p:spPr>
              <a:xfrm>
                <a:off x="3737666" y="1513844"/>
                <a:ext cx="2562496" cy="1268937"/>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2800" i="1" smtClean="0">
                          <a:solidFill>
                            <a:schemeClr val="accent6">
                              <a:lumMod val="10000"/>
                            </a:schemeClr>
                          </a:solidFill>
                          <a:latin typeface="Cambria Math" panose="02040503050406030204" pitchFamily="18" charset="0"/>
                        </a:rPr>
                        <m:t>𝑦</m:t>
                      </m:r>
                      <m:r>
                        <a:rPr lang="en-US" sz="2800" i="1" smtClean="0">
                          <a:solidFill>
                            <a:schemeClr val="accent6">
                              <a:lumMod val="10000"/>
                            </a:schemeClr>
                          </a:solidFill>
                          <a:latin typeface="Cambria Math" panose="02040503050406030204" pitchFamily="18" charset="0"/>
                        </a:rPr>
                        <m:t>= </m:t>
                      </m:r>
                      <m:nary>
                        <m:naryPr>
                          <m:chr m:val="∑"/>
                          <m:ctrlPr>
                            <a:rPr lang="en-US" sz="2800" i="1">
                              <a:solidFill>
                                <a:schemeClr val="accent6">
                                  <a:lumMod val="10000"/>
                                </a:schemeClr>
                              </a:solidFill>
                              <a:latin typeface="Cambria Math" panose="02040503050406030204" pitchFamily="18" charset="0"/>
                            </a:rPr>
                          </m:ctrlPr>
                        </m:naryPr>
                        <m:sub>
                          <m:r>
                            <m:rPr>
                              <m:brk m:alnAt="23"/>
                            </m:rPr>
                            <a:rPr lang="en-US" sz="2800" i="1">
                              <a:solidFill>
                                <a:schemeClr val="accent6">
                                  <a:lumMod val="10000"/>
                                </a:schemeClr>
                              </a:solidFill>
                              <a:latin typeface="Cambria Math" panose="02040503050406030204" pitchFamily="18" charset="0"/>
                            </a:rPr>
                            <m:t>𝑖</m:t>
                          </m:r>
                          <m:r>
                            <a:rPr lang="en-US" sz="2800" i="1">
                              <a:solidFill>
                                <a:schemeClr val="accent6">
                                  <a:lumMod val="10000"/>
                                </a:schemeClr>
                              </a:solidFill>
                              <a:latin typeface="Cambria Math" panose="02040503050406030204" pitchFamily="18" charset="0"/>
                            </a:rPr>
                            <m:t>=0</m:t>
                          </m:r>
                        </m:sub>
                        <m:sup>
                          <m:r>
                            <a:rPr lang="en-US" sz="2800" i="1">
                              <a:solidFill>
                                <a:schemeClr val="accent6">
                                  <a:lumMod val="10000"/>
                                </a:schemeClr>
                              </a:solidFill>
                              <a:latin typeface="Cambria Math" panose="02040503050406030204" pitchFamily="18" charset="0"/>
                            </a:rPr>
                            <m:t>𝑛</m:t>
                          </m:r>
                        </m:sup>
                        <m:e>
                          <m:r>
                            <a:rPr lang="en-US" sz="2800" i="1">
                              <a:solidFill>
                                <a:schemeClr val="accent6">
                                  <a:lumMod val="10000"/>
                                </a:schemeClr>
                              </a:solidFill>
                              <a:latin typeface="Cambria Math" panose="02040503050406030204" pitchFamily="18" charset="0"/>
                            </a:rPr>
                            <m:t>𝑏</m:t>
                          </m:r>
                          <m:r>
                            <a:rPr lang="en-US" sz="2800" i="1" baseline="-25000">
                              <a:solidFill>
                                <a:schemeClr val="accent6">
                                  <a:lumMod val="10000"/>
                                </a:schemeClr>
                              </a:solidFill>
                              <a:latin typeface="Cambria Math" panose="02040503050406030204" pitchFamily="18" charset="0"/>
                            </a:rPr>
                            <m:t>𝑖</m:t>
                          </m:r>
                          <m:r>
                            <a:rPr lang="en-US" sz="2800" i="1">
                              <a:solidFill>
                                <a:schemeClr val="accent6">
                                  <a:lumMod val="10000"/>
                                </a:schemeClr>
                              </a:solidFill>
                              <a:latin typeface="Cambria Math" panose="02040503050406030204" pitchFamily="18" charset="0"/>
                            </a:rPr>
                            <m:t>∗</m:t>
                          </m:r>
                          <m:r>
                            <a:rPr lang="en-US" sz="2800" i="1">
                              <a:solidFill>
                                <a:schemeClr val="accent6">
                                  <a:lumMod val="10000"/>
                                </a:schemeClr>
                              </a:solidFill>
                              <a:latin typeface="Cambria Math" panose="02040503050406030204" pitchFamily="18" charset="0"/>
                            </a:rPr>
                            <m:t>𝑥𝑖</m:t>
                          </m:r>
                          <m:r>
                            <a:rPr lang="en-US" sz="2800" b="0" i="1" smtClean="0">
                              <a:solidFill>
                                <a:schemeClr val="accent6">
                                  <a:lumMod val="10000"/>
                                </a:schemeClr>
                              </a:solidFill>
                              <a:latin typeface="Cambria Math" panose="02040503050406030204" pitchFamily="18" charset="0"/>
                            </a:rPr>
                            <m:t> </m:t>
                          </m:r>
                        </m:e>
                      </m:nary>
                    </m:oMath>
                  </m:oMathPara>
                </a14:m>
                <a:endParaRPr lang="en-US" sz="2800" dirty="0"/>
              </a:p>
            </p:txBody>
          </p:sp>
        </mc:Choice>
        <mc:Fallback xmlns="">
          <p:sp>
            <p:nvSpPr>
              <p:cNvPr id="2" name="TextBox 1">
                <a:extLst>
                  <a:ext uri="{FF2B5EF4-FFF2-40B4-BE49-F238E27FC236}">
                    <a16:creationId xmlns:a16="http://schemas.microsoft.com/office/drawing/2014/main" id="{CBB82A3E-5AA4-6942-C449-F2240CAA1FDD}"/>
                  </a:ext>
                </a:extLst>
              </p:cNvPr>
              <p:cNvSpPr txBox="1">
                <a:spLocks noRot="1" noChangeAspect="1" noMove="1" noResize="1" noEditPoints="1" noAdjustHandles="1" noChangeArrowheads="1" noChangeShapeType="1" noTextEdit="1"/>
              </p:cNvSpPr>
              <p:nvPr/>
            </p:nvSpPr>
            <p:spPr>
              <a:xfrm>
                <a:off x="3737666" y="1513844"/>
                <a:ext cx="2562496" cy="1268937"/>
              </a:xfrm>
              <a:prstGeom prst="rect">
                <a:avLst/>
              </a:prstGeom>
              <a:blipFill>
                <a:blip r:embed="rId3"/>
                <a:stretch>
                  <a:fillRect l="-17822" t="-108000" r="-1485" b="-165000"/>
                </a:stretch>
              </a:blipFill>
            </p:spPr>
            <p:txBody>
              <a:bodyPr/>
              <a:lstStyle/>
              <a:p>
                <a:r>
                  <a:rPr lang="en-US">
                    <a:noFill/>
                  </a:rPr>
                  <a:t> </a:t>
                </a:r>
              </a:p>
            </p:txBody>
          </p:sp>
        </mc:Fallback>
      </mc:AlternateContent>
      <p:sp>
        <p:nvSpPr>
          <p:cNvPr id="8" name="Oval 7">
            <a:extLst>
              <a:ext uri="{FF2B5EF4-FFF2-40B4-BE49-F238E27FC236}">
                <a16:creationId xmlns:a16="http://schemas.microsoft.com/office/drawing/2014/main" id="{45C9A0DF-B0A3-9220-A0C1-6859919F0821}"/>
              </a:ext>
            </a:extLst>
          </p:cNvPr>
          <p:cNvSpPr/>
          <p:nvPr/>
        </p:nvSpPr>
        <p:spPr>
          <a:xfrm>
            <a:off x="7998284" y="4282388"/>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2</a:t>
            </a:r>
            <a:r>
              <a:rPr lang="en-US" sz="2400" dirty="0">
                <a:solidFill>
                  <a:schemeClr val="bg1"/>
                </a:solidFill>
              </a:rPr>
              <a:t>=2</a:t>
            </a:r>
          </a:p>
        </p:txBody>
      </p:sp>
      <p:sp>
        <p:nvSpPr>
          <p:cNvPr id="9" name="Oval 8">
            <a:extLst>
              <a:ext uri="{FF2B5EF4-FFF2-40B4-BE49-F238E27FC236}">
                <a16:creationId xmlns:a16="http://schemas.microsoft.com/office/drawing/2014/main" id="{3EE0573E-A106-5627-BDBF-BBCE294CAAF8}"/>
              </a:ext>
            </a:extLst>
          </p:cNvPr>
          <p:cNvSpPr/>
          <p:nvPr/>
        </p:nvSpPr>
        <p:spPr>
          <a:xfrm>
            <a:off x="10735637" y="4173438"/>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900" dirty="0">
                <a:solidFill>
                  <a:schemeClr val="bg1"/>
                </a:solidFill>
              </a:rPr>
              <a:t>x</a:t>
            </a:r>
            <a:r>
              <a:rPr lang="en-US" sz="1900" baseline="-25000" dirty="0">
                <a:solidFill>
                  <a:schemeClr val="bg1"/>
                </a:solidFill>
              </a:rPr>
              <a:t>3</a:t>
            </a:r>
            <a:r>
              <a:rPr lang="en-US" sz="1900" dirty="0">
                <a:solidFill>
                  <a:schemeClr val="bg1"/>
                </a:solidFill>
              </a:rPr>
              <a:t>=10</a:t>
            </a:r>
          </a:p>
        </p:txBody>
      </p:sp>
      <p:cxnSp>
        <p:nvCxnSpPr>
          <p:cNvPr id="21" name="Straight Arrow Connector 20">
            <a:extLst>
              <a:ext uri="{FF2B5EF4-FFF2-40B4-BE49-F238E27FC236}">
                <a16:creationId xmlns:a16="http://schemas.microsoft.com/office/drawing/2014/main" id="{230696E0-A709-134C-ED2F-78F8E06C36A6}"/>
              </a:ext>
            </a:extLst>
          </p:cNvPr>
          <p:cNvCxnSpPr>
            <a:cxnSpLocks/>
            <a:stCxn id="8" idx="7"/>
            <a:endCxn id="6" idx="4"/>
          </p:cNvCxnSpPr>
          <p:nvPr/>
        </p:nvCxnSpPr>
        <p:spPr>
          <a:xfrm flipV="1">
            <a:off x="8895847" y="2472099"/>
            <a:ext cx="1898365" cy="1964286"/>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7504D00-1B41-2456-E6EC-0B90C6053955}"/>
              </a:ext>
            </a:extLst>
          </p:cNvPr>
          <p:cNvCxnSpPr>
            <a:cxnSpLocks/>
            <a:stCxn id="9" idx="0"/>
            <a:endCxn id="6" idx="4"/>
          </p:cNvCxnSpPr>
          <p:nvPr/>
        </p:nvCxnSpPr>
        <p:spPr>
          <a:xfrm flipH="1" flipV="1">
            <a:off x="10794212" y="2472099"/>
            <a:ext cx="467205" cy="17013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E1950486-95BD-FEAD-97B2-D416EDC3DE63}"/>
              </a:ext>
            </a:extLst>
          </p:cNvPr>
          <p:cNvSpPr txBox="1"/>
          <p:nvPr/>
        </p:nvSpPr>
        <p:spPr>
          <a:xfrm>
            <a:off x="9711666" y="4387708"/>
            <a:ext cx="468398" cy="584775"/>
          </a:xfrm>
          <a:prstGeom prst="rect">
            <a:avLst/>
          </a:prstGeom>
          <a:noFill/>
        </p:spPr>
        <p:txBody>
          <a:bodyPr wrap="none" rtlCol="0">
            <a:spAutoFit/>
          </a:bodyPr>
          <a:lstStyle/>
          <a:p>
            <a:r>
              <a:rPr lang="en-US" sz="3200" dirty="0"/>
              <a:t>…</a:t>
            </a:r>
          </a:p>
        </p:txBody>
      </p:sp>
      <p:sp>
        <p:nvSpPr>
          <p:cNvPr id="36" name="TextBox 35">
            <a:extLst>
              <a:ext uri="{FF2B5EF4-FFF2-40B4-BE49-F238E27FC236}">
                <a16:creationId xmlns:a16="http://schemas.microsoft.com/office/drawing/2014/main" id="{C789195B-0036-55ED-4BAE-363C0B192BEF}"/>
              </a:ext>
            </a:extLst>
          </p:cNvPr>
          <p:cNvSpPr txBox="1"/>
          <p:nvPr/>
        </p:nvSpPr>
        <p:spPr>
          <a:xfrm>
            <a:off x="7741680" y="5437461"/>
            <a:ext cx="1564768" cy="400110"/>
          </a:xfrm>
          <a:prstGeom prst="rect">
            <a:avLst/>
          </a:prstGeom>
          <a:noFill/>
        </p:spPr>
        <p:txBody>
          <a:bodyPr wrap="square" rtlCol="0">
            <a:spAutoFit/>
          </a:bodyPr>
          <a:lstStyle/>
          <a:p>
            <a:pPr algn="ctr"/>
            <a:r>
              <a:rPr lang="en-US" sz="2000" dirty="0"/>
              <a:t>x</a:t>
            </a:r>
            <a:r>
              <a:rPr lang="en-US" sz="2000" baseline="-25000" dirty="0"/>
              <a:t>2 </a:t>
            </a:r>
            <a:r>
              <a:rPr lang="en-US" sz="2000" dirty="0"/>
              <a:t>Firing Rate</a:t>
            </a:r>
          </a:p>
        </p:txBody>
      </p:sp>
      <p:sp>
        <p:nvSpPr>
          <p:cNvPr id="37" name="TextBox 36">
            <a:extLst>
              <a:ext uri="{FF2B5EF4-FFF2-40B4-BE49-F238E27FC236}">
                <a16:creationId xmlns:a16="http://schemas.microsoft.com/office/drawing/2014/main" id="{BBE6C960-4C2F-A7F2-05F1-83584FF56EA4}"/>
              </a:ext>
            </a:extLst>
          </p:cNvPr>
          <p:cNvSpPr txBox="1"/>
          <p:nvPr/>
        </p:nvSpPr>
        <p:spPr>
          <a:xfrm>
            <a:off x="6096000" y="5437461"/>
            <a:ext cx="1564768" cy="400110"/>
          </a:xfrm>
          <a:prstGeom prst="rect">
            <a:avLst/>
          </a:prstGeom>
          <a:noFill/>
        </p:spPr>
        <p:txBody>
          <a:bodyPr wrap="square" rtlCol="0">
            <a:spAutoFit/>
          </a:bodyPr>
          <a:lstStyle/>
          <a:p>
            <a:pPr algn="ctr"/>
            <a:r>
              <a:rPr lang="en-US" sz="2000" dirty="0"/>
              <a:t>x</a:t>
            </a:r>
            <a:r>
              <a:rPr lang="en-US" sz="2000" baseline="-25000" dirty="0"/>
              <a:t>1 </a:t>
            </a:r>
            <a:r>
              <a:rPr lang="en-US" sz="2000" dirty="0"/>
              <a:t>Firing Rate</a:t>
            </a:r>
          </a:p>
        </p:txBody>
      </p:sp>
      <p:graphicFrame>
        <p:nvGraphicFramePr>
          <p:cNvPr id="3" name="Table 2">
            <a:extLst>
              <a:ext uri="{FF2B5EF4-FFF2-40B4-BE49-F238E27FC236}">
                <a16:creationId xmlns:a16="http://schemas.microsoft.com/office/drawing/2014/main" id="{AB135E53-9CCF-6F52-306D-F4B401D4EC50}"/>
              </a:ext>
            </a:extLst>
          </p:cNvPr>
          <p:cNvGraphicFramePr>
            <a:graphicFrameLocks noGrp="1"/>
          </p:cNvGraphicFramePr>
          <p:nvPr>
            <p:extLst>
              <p:ext uri="{D42A27DB-BD31-4B8C-83A1-F6EECF244321}">
                <p14:modId xmlns:p14="http://schemas.microsoft.com/office/powerpoint/2010/main" val="514575863"/>
              </p:ext>
            </p:extLst>
          </p:nvPr>
        </p:nvGraphicFramePr>
        <p:xfrm>
          <a:off x="148343" y="1524008"/>
          <a:ext cx="3384883" cy="4401078"/>
        </p:xfrm>
        <a:graphic>
          <a:graphicData uri="http://schemas.openxmlformats.org/drawingml/2006/table">
            <a:tbl>
              <a:tblPr firstRow="1" bandRow="1">
                <a:tableStyleId>{5C22544A-7EE6-4342-B048-85BDC9FD1C3A}</a:tableStyleId>
              </a:tblPr>
              <a:tblGrid>
                <a:gridCol w="1088424">
                  <a:extLst>
                    <a:ext uri="{9D8B030D-6E8A-4147-A177-3AD203B41FA5}">
                      <a16:colId xmlns:a16="http://schemas.microsoft.com/office/drawing/2014/main" val="315405830"/>
                    </a:ext>
                  </a:extLst>
                </a:gridCol>
                <a:gridCol w="778953">
                  <a:extLst>
                    <a:ext uri="{9D8B030D-6E8A-4147-A177-3AD203B41FA5}">
                      <a16:colId xmlns:a16="http://schemas.microsoft.com/office/drawing/2014/main" val="2379444623"/>
                    </a:ext>
                  </a:extLst>
                </a:gridCol>
                <a:gridCol w="671285">
                  <a:extLst>
                    <a:ext uri="{9D8B030D-6E8A-4147-A177-3AD203B41FA5}">
                      <a16:colId xmlns:a16="http://schemas.microsoft.com/office/drawing/2014/main" val="296770033"/>
                    </a:ext>
                  </a:extLst>
                </a:gridCol>
                <a:gridCol w="846221">
                  <a:extLst>
                    <a:ext uri="{9D8B030D-6E8A-4147-A177-3AD203B41FA5}">
                      <a16:colId xmlns:a16="http://schemas.microsoft.com/office/drawing/2014/main" val="874887623"/>
                    </a:ext>
                  </a:extLst>
                </a:gridCol>
              </a:tblGrid>
              <a:tr h="733513">
                <a:tc>
                  <a:txBody>
                    <a:bodyPr/>
                    <a:lstStyle/>
                    <a:p>
                      <a:pPr algn="ctr"/>
                      <a:r>
                        <a:rPr lang="en-US" dirty="0"/>
                        <a:t>Neuron</a:t>
                      </a:r>
                    </a:p>
                  </a:txBody>
                  <a:tcPr anchor="ctr"/>
                </a:tc>
                <a:tc>
                  <a:txBody>
                    <a:bodyPr/>
                    <a:lstStyle/>
                    <a:p>
                      <a:pPr algn="ctr"/>
                      <a:r>
                        <a:rPr lang="en-US" sz="2000" dirty="0"/>
                        <a:t>b</a:t>
                      </a:r>
                    </a:p>
                  </a:txBody>
                  <a:tcPr anchor="ctr"/>
                </a:tc>
                <a:tc>
                  <a:txBody>
                    <a:bodyPr/>
                    <a:lstStyle/>
                    <a:p>
                      <a:pPr algn="ctr"/>
                      <a:r>
                        <a:rPr lang="en-US" sz="2000" dirty="0"/>
                        <a:t>x</a:t>
                      </a:r>
                    </a:p>
                  </a:txBody>
                  <a:tcPr anchor="ctr"/>
                </a:tc>
                <a:tc>
                  <a:txBody>
                    <a:bodyPr/>
                    <a:lstStyle/>
                    <a:p>
                      <a:pPr algn="ctr"/>
                      <a:r>
                        <a:rPr lang="en-US" sz="2000" b="1" dirty="0"/>
                        <a:t>x*b</a:t>
                      </a:r>
                    </a:p>
                  </a:txBody>
                  <a:tcPr anchor="ctr"/>
                </a:tc>
                <a:extLst>
                  <a:ext uri="{0D108BD9-81ED-4DB2-BD59-A6C34878D82A}">
                    <a16:rowId xmlns:a16="http://schemas.microsoft.com/office/drawing/2014/main" val="2018623730"/>
                  </a:ext>
                </a:extLst>
              </a:tr>
              <a:tr h="733513">
                <a:tc>
                  <a:txBody>
                    <a:bodyPr/>
                    <a:lstStyle/>
                    <a:p>
                      <a:pPr algn="ctr"/>
                      <a:r>
                        <a:rPr lang="en-US" dirty="0"/>
                        <a:t>x</a:t>
                      </a:r>
                      <a:r>
                        <a:rPr lang="en-US" baseline="-25000" dirty="0"/>
                        <a:t>0</a:t>
                      </a:r>
                      <a:r>
                        <a:rPr lang="en-US" dirty="0"/>
                        <a:t> (bias)</a:t>
                      </a:r>
                    </a:p>
                  </a:txBody>
                  <a:tcPr anchor="ctr"/>
                </a:tc>
                <a:tc>
                  <a:txBody>
                    <a:bodyPr/>
                    <a:lstStyle/>
                    <a:p>
                      <a:pPr algn="ctr"/>
                      <a:r>
                        <a:rPr lang="en-US" sz="2000" dirty="0"/>
                        <a:t>0.2</a:t>
                      </a:r>
                    </a:p>
                  </a:txBody>
                  <a:tcPr anchor="ctr"/>
                </a:tc>
                <a:tc>
                  <a:txBody>
                    <a:bodyPr/>
                    <a:lstStyle/>
                    <a:p>
                      <a:pPr algn="ctr"/>
                      <a:r>
                        <a:rPr lang="en-US" sz="2000" dirty="0"/>
                        <a:t>1.0</a:t>
                      </a:r>
                    </a:p>
                  </a:txBody>
                  <a:tcPr anchor="ctr"/>
                </a:tc>
                <a:tc>
                  <a:txBody>
                    <a:bodyPr/>
                    <a:lstStyle/>
                    <a:p>
                      <a:pPr algn="ctr"/>
                      <a:r>
                        <a:rPr lang="en-US" sz="2000" b="1" dirty="0"/>
                        <a:t>0.2</a:t>
                      </a:r>
                    </a:p>
                  </a:txBody>
                  <a:tcPr anchor="ctr"/>
                </a:tc>
                <a:extLst>
                  <a:ext uri="{0D108BD9-81ED-4DB2-BD59-A6C34878D82A}">
                    <a16:rowId xmlns:a16="http://schemas.microsoft.com/office/drawing/2014/main" val="2994571314"/>
                  </a:ext>
                </a:extLst>
              </a:tr>
              <a:tr h="733513">
                <a:tc>
                  <a:txBody>
                    <a:bodyPr/>
                    <a:lstStyle/>
                    <a:p>
                      <a:pPr algn="ctr"/>
                      <a:r>
                        <a:rPr lang="en-US" dirty="0"/>
                        <a:t>x</a:t>
                      </a:r>
                      <a:r>
                        <a:rPr lang="en-US" baseline="-25000" dirty="0"/>
                        <a:t>1</a:t>
                      </a:r>
                    </a:p>
                  </a:txBody>
                  <a:tcPr anchor="ctr"/>
                </a:tc>
                <a:tc>
                  <a:txBody>
                    <a:bodyPr/>
                    <a:lstStyle/>
                    <a:p>
                      <a:pPr algn="ctr"/>
                      <a:r>
                        <a:rPr lang="en-US" sz="2000" dirty="0"/>
                        <a:t>1.0</a:t>
                      </a:r>
                    </a:p>
                  </a:txBody>
                  <a:tcPr anchor="ctr"/>
                </a:tc>
                <a:tc>
                  <a:txBody>
                    <a:bodyPr/>
                    <a:lstStyle/>
                    <a:p>
                      <a:pPr algn="ctr"/>
                      <a:r>
                        <a:rPr lang="en-US" sz="2000" dirty="0"/>
                        <a:t>5.0</a:t>
                      </a:r>
                    </a:p>
                  </a:txBody>
                  <a:tcPr anchor="ctr"/>
                </a:tc>
                <a:tc>
                  <a:txBody>
                    <a:bodyPr/>
                    <a:lstStyle/>
                    <a:p>
                      <a:pPr algn="ctr"/>
                      <a:r>
                        <a:rPr lang="en-US" sz="2000" b="1" dirty="0"/>
                        <a:t>5.0</a:t>
                      </a:r>
                    </a:p>
                  </a:txBody>
                  <a:tcPr anchor="ctr"/>
                </a:tc>
                <a:extLst>
                  <a:ext uri="{0D108BD9-81ED-4DB2-BD59-A6C34878D82A}">
                    <a16:rowId xmlns:a16="http://schemas.microsoft.com/office/drawing/2014/main" val="3780533084"/>
                  </a:ext>
                </a:extLst>
              </a:tr>
              <a:tr h="733513">
                <a:tc>
                  <a:txBody>
                    <a:bodyPr/>
                    <a:lstStyle/>
                    <a:p>
                      <a:pPr algn="ctr"/>
                      <a:r>
                        <a:rPr lang="en-US" dirty="0"/>
                        <a:t>x</a:t>
                      </a:r>
                      <a:r>
                        <a:rPr lang="en-US" baseline="-25000" dirty="0"/>
                        <a:t>2</a:t>
                      </a:r>
                    </a:p>
                  </a:txBody>
                  <a:tcPr anchor="ctr"/>
                </a:tc>
                <a:tc>
                  <a:txBody>
                    <a:bodyPr/>
                    <a:lstStyle/>
                    <a:p>
                      <a:pPr algn="ctr"/>
                      <a:r>
                        <a:rPr lang="en-US" sz="2000" dirty="0"/>
                        <a:t>-2.0</a:t>
                      </a:r>
                    </a:p>
                  </a:txBody>
                  <a:tcPr anchor="ctr"/>
                </a:tc>
                <a:tc>
                  <a:txBody>
                    <a:bodyPr/>
                    <a:lstStyle/>
                    <a:p>
                      <a:pPr algn="ctr"/>
                      <a:r>
                        <a:rPr lang="en-US" sz="2000" dirty="0"/>
                        <a:t>2.0</a:t>
                      </a:r>
                    </a:p>
                  </a:txBody>
                  <a:tcPr anchor="ctr"/>
                </a:tc>
                <a:tc>
                  <a:txBody>
                    <a:bodyPr/>
                    <a:lstStyle/>
                    <a:p>
                      <a:pPr algn="ctr"/>
                      <a:r>
                        <a:rPr lang="en-US" sz="2000" b="1" dirty="0"/>
                        <a:t>-4.0</a:t>
                      </a:r>
                    </a:p>
                  </a:txBody>
                  <a:tcPr anchor="ctr"/>
                </a:tc>
                <a:extLst>
                  <a:ext uri="{0D108BD9-81ED-4DB2-BD59-A6C34878D82A}">
                    <a16:rowId xmlns:a16="http://schemas.microsoft.com/office/drawing/2014/main" val="2183530068"/>
                  </a:ext>
                </a:extLst>
              </a:tr>
              <a:tr h="733513">
                <a:tc>
                  <a:txBody>
                    <a:bodyPr/>
                    <a:lstStyle/>
                    <a:p>
                      <a:pPr algn="ctr"/>
                      <a:r>
                        <a:rPr lang="en-US" dirty="0"/>
                        <a:t>x</a:t>
                      </a:r>
                      <a:r>
                        <a:rPr lang="en-US" baseline="-25000" dirty="0"/>
                        <a:t>3</a:t>
                      </a:r>
                    </a:p>
                  </a:txBody>
                  <a:tcPr anchor="ctr"/>
                </a:tc>
                <a:tc>
                  <a:txBody>
                    <a:bodyPr/>
                    <a:lstStyle/>
                    <a:p>
                      <a:pPr algn="ctr"/>
                      <a:r>
                        <a:rPr lang="en-US" sz="2000" dirty="0"/>
                        <a:t>0.001</a:t>
                      </a:r>
                    </a:p>
                  </a:txBody>
                  <a:tcPr anchor="ctr"/>
                </a:tc>
                <a:tc>
                  <a:txBody>
                    <a:bodyPr/>
                    <a:lstStyle/>
                    <a:p>
                      <a:pPr algn="ctr"/>
                      <a:r>
                        <a:rPr lang="en-US" sz="2000" dirty="0"/>
                        <a:t>10.0</a:t>
                      </a:r>
                    </a:p>
                  </a:txBody>
                  <a:tcPr anchor="ctr"/>
                </a:tc>
                <a:tc>
                  <a:txBody>
                    <a:bodyPr/>
                    <a:lstStyle/>
                    <a:p>
                      <a:pPr algn="ctr"/>
                      <a:r>
                        <a:rPr lang="en-US" sz="2000" b="1" dirty="0"/>
                        <a:t>0.01</a:t>
                      </a:r>
                    </a:p>
                  </a:txBody>
                  <a:tcPr anchor="ctr"/>
                </a:tc>
                <a:extLst>
                  <a:ext uri="{0D108BD9-81ED-4DB2-BD59-A6C34878D82A}">
                    <a16:rowId xmlns:a16="http://schemas.microsoft.com/office/drawing/2014/main" val="112304270"/>
                  </a:ext>
                </a:extLst>
              </a:tr>
              <a:tr h="733513">
                <a:tc>
                  <a:txBody>
                    <a:bodyPr/>
                    <a:lstStyle/>
                    <a:p>
                      <a:pPr algn="ctr"/>
                      <a:r>
                        <a:rPr lang="en-US" dirty="0"/>
                        <a:t>Net input into y</a:t>
                      </a:r>
                    </a:p>
                  </a:txBody>
                  <a:tcPr anchor="ctr"/>
                </a:tc>
                <a:tc>
                  <a:txBody>
                    <a:bodyPr/>
                    <a:lstStyle/>
                    <a:p>
                      <a:pPr algn="ctr"/>
                      <a:endParaRPr lang="en-US" sz="2000" dirty="0"/>
                    </a:p>
                  </a:txBody>
                  <a:tcPr anchor="ctr"/>
                </a:tc>
                <a:tc>
                  <a:txBody>
                    <a:bodyPr/>
                    <a:lstStyle/>
                    <a:p>
                      <a:pPr algn="ctr"/>
                      <a:endParaRPr lang="en-US" sz="2000" dirty="0"/>
                    </a:p>
                  </a:txBody>
                  <a:tcPr anchor="ctr"/>
                </a:tc>
                <a:tc>
                  <a:txBody>
                    <a:bodyPr/>
                    <a:lstStyle/>
                    <a:p>
                      <a:pPr algn="ctr"/>
                      <a:r>
                        <a:rPr lang="en-US" sz="2000" b="1" dirty="0"/>
                        <a:t>1.21</a:t>
                      </a:r>
                    </a:p>
                  </a:txBody>
                  <a:tcPr anchor="ctr"/>
                </a:tc>
                <a:extLst>
                  <a:ext uri="{0D108BD9-81ED-4DB2-BD59-A6C34878D82A}">
                    <a16:rowId xmlns:a16="http://schemas.microsoft.com/office/drawing/2014/main" val="298505073"/>
                  </a:ext>
                </a:extLst>
              </a:tr>
            </a:tbl>
          </a:graphicData>
        </a:graphic>
      </p:graphicFrame>
      <p:sp>
        <p:nvSpPr>
          <p:cNvPr id="5" name="TextBox 4">
            <a:extLst>
              <a:ext uri="{FF2B5EF4-FFF2-40B4-BE49-F238E27FC236}">
                <a16:creationId xmlns:a16="http://schemas.microsoft.com/office/drawing/2014/main" id="{9AAEF68F-216C-066F-C5EC-7240A4B7A7B6}"/>
              </a:ext>
            </a:extLst>
          </p:cNvPr>
          <p:cNvSpPr txBox="1"/>
          <p:nvPr/>
        </p:nvSpPr>
        <p:spPr>
          <a:xfrm flipH="1">
            <a:off x="6983855" y="3783531"/>
            <a:ext cx="1503958" cy="461665"/>
          </a:xfrm>
          <a:prstGeom prst="rect">
            <a:avLst/>
          </a:prstGeom>
          <a:noFill/>
        </p:spPr>
        <p:txBody>
          <a:bodyPr wrap="square" rtlCol="0">
            <a:spAutoFit/>
          </a:bodyPr>
          <a:lstStyle/>
          <a:p>
            <a:r>
              <a:rPr lang="en-US" sz="2400" dirty="0"/>
              <a:t>b</a:t>
            </a:r>
            <a:r>
              <a:rPr lang="en-US" sz="2400" baseline="-25000" dirty="0"/>
              <a:t>0</a:t>
            </a:r>
            <a:r>
              <a:rPr lang="en-US" sz="2400" dirty="0"/>
              <a:t>=</a:t>
            </a:r>
            <a:r>
              <a:rPr lang="en-US" sz="2400" dirty="0">
                <a:solidFill>
                  <a:srgbClr val="00B050"/>
                </a:solidFill>
              </a:rPr>
              <a:t>1.0</a:t>
            </a:r>
          </a:p>
        </p:txBody>
      </p:sp>
      <p:sp>
        <p:nvSpPr>
          <p:cNvPr id="10" name="TextBox 9">
            <a:extLst>
              <a:ext uri="{FF2B5EF4-FFF2-40B4-BE49-F238E27FC236}">
                <a16:creationId xmlns:a16="http://schemas.microsoft.com/office/drawing/2014/main" id="{8C3979AE-2DCA-4C9F-53A8-487500742989}"/>
              </a:ext>
            </a:extLst>
          </p:cNvPr>
          <p:cNvSpPr txBox="1"/>
          <p:nvPr/>
        </p:nvSpPr>
        <p:spPr>
          <a:xfrm flipH="1">
            <a:off x="8945367" y="4237553"/>
            <a:ext cx="1503958" cy="461665"/>
          </a:xfrm>
          <a:prstGeom prst="rect">
            <a:avLst/>
          </a:prstGeom>
          <a:noFill/>
        </p:spPr>
        <p:txBody>
          <a:bodyPr wrap="square" rtlCol="0">
            <a:spAutoFit/>
          </a:bodyPr>
          <a:lstStyle/>
          <a:p>
            <a:r>
              <a:rPr lang="en-US" sz="2400" dirty="0"/>
              <a:t>b</a:t>
            </a:r>
            <a:r>
              <a:rPr lang="en-US" sz="2400" baseline="-25000" dirty="0"/>
              <a:t>0</a:t>
            </a:r>
            <a:r>
              <a:rPr lang="en-US" sz="2400" dirty="0"/>
              <a:t>=</a:t>
            </a:r>
            <a:r>
              <a:rPr lang="en-US" sz="2400" dirty="0">
                <a:solidFill>
                  <a:srgbClr val="FF0000"/>
                </a:solidFill>
              </a:rPr>
              <a:t>-2.0</a:t>
            </a:r>
          </a:p>
        </p:txBody>
      </p:sp>
      <p:sp>
        <p:nvSpPr>
          <p:cNvPr id="11" name="TextBox 10">
            <a:extLst>
              <a:ext uri="{FF2B5EF4-FFF2-40B4-BE49-F238E27FC236}">
                <a16:creationId xmlns:a16="http://schemas.microsoft.com/office/drawing/2014/main" id="{E6F4B4E7-F8A2-B201-419D-1E9D49A51F17}"/>
              </a:ext>
            </a:extLst>
          </p:cNvPr>
          <p:cNvSpPr txBox="1"/>
          <p:nvPr/>
        </p:nvSpPr>
        <p:spPr>
          <a:xfrm flipH="1">
            <a:off x="10938254" y="2992577"/>
            <a:ext cx="1503958" cy="461665"/>
          </a:xfrm>
          <a:prstGeom prst="rect">
            <a:avLst/>
          </a:prstGeom>
          <a:noFill/>
        </p:spPr>
        <p:txBody>
          <a:bodyPr wrap="square" rtlCol="0">
            <a:spAutoFit/>
          </a:bodyPr>
          <a:lstStyle/>
          <a:p>
            <a:r>
              <a:rPr lang="en-US" sz="2400" dirty="0"/>
              <a:t>b</a:t>
            </a:r>
            <a:r>
              <a:rPr lang="en-US" sz="2400" baseline="-25000" dirty="0"/>
              <a:t>0</a:t>
            </a:r>
            <a:r>
              <a:rPr lang="en-US" sz="2400" dirty="0"/>
              <a:t>=0.001</a:t>
            </a:r>
          </a:p>
        </p:txBody>
      </p:sp>
      <p:sp>
        <p:nvSpPr>
          <p:cNvPr id="15" name="TextBox 14">
            <a:extLst>
              <a:ext uri="{FF2B5EF4-FFF2-40B4-BE49-F238E27FC236}">
                <a16:creationId xmlns:a16="http://schemas.microsoft.com/office/drawing/2014/main" id="{87A10CD3-0C2F-8B2C-C7BE-BF753BE67E04}"/>
              </a:ext>
            </a:extLst>
          </p:cNvPr>
          <p:cNvSpPr txBox="1"/>
          <p:nvPr/>
        </p:nvSpPr>
        <p:spPr>
          <a:xfrm>
            <a:off x="3899060" y="2736251"/>
            <a:ext cx="4955203" cy="923330"/>
          </a:xfrm>
          <a:prstGeom prst="rect">
            <a:avLst/>
          </a:prstGeom>
          <a:noFill/>
        </p:spPr>
        <p:txBody>
          <a:bodyPr wrap="none" rtlCol="0">
            <a:spAutoFit/>
          </a:bodyPr>
          <a:lstStyle/>
          <a:p>
            <a:r>
              <a:rPr lang="en-US" dirty="0"/>
              <a:t>y = (0.2*1.0) + (1.0*5.0) + (-2.0*2.0) + (0.001*10.0)</a:t>
            </a:r>
          </a:p>
          <a:p>
            <a:r>
              <a:rPr lang="en-US" dirty="0"/>
              <a:t>y = 0.2 + 5.0 + -4.0 + 0.01</a:t>
            </a:r>
          </a:p>
          <a:p>
            <a:r>
              <a:rPr lang="en-US" dirty="0"/>
              <a:t>y = 1.21</a:t>
            </a:r>
          </a:p>
        </p:txBody>
      </p:sp>
    </p:spTree>
    <p:extLst>
      <p:ext uri="{BB962C8B-B14F-4D97-AF65-F5344CB8AC3E}">
        <p14:creationId xmlns:p14="http://schemas.microsoft.com/office/powerpoint/2010/main" val="3619475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2"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7A848C-451D-119E-80E7-19A18E914332}"/>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566E3EDE-7D01-71A2-CFBF-CA94D97401E9}"/>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9E2623DE-BB0D-84AF-A8A3-A457779CA2DF}"/>
                  </a:ext>
                </a:extLst>
              </p:cNvPr>
              <p:cNvSpPr txBox="1"/>
              <p:nvPr/>
            </p:nvSpPr>
            <p:spPr>
              <a:xfrm>
                <a:off x="198977" y="649727"/>
                <a:ext cx="8128000" cy="1971245"/>
              </a:xfrm>
              <a:prstGeom prst="rect">
                <a:avLst/>
              </a:prstGeom>
              <a:noFill/>
            </p:spPr>
            <p:txBody>
              <a:bodyPr wrap="square" rtlCol="0">
                <a:spAutoFit/>
              </a:bodyPr>
              <a:lstStyle/>
              <a:p>
                <a:r>
                  <a:rPr lang="en-US" sz="3200" b="1" dirty="0"/>
                  <a:t>Interpreting Output</a:t>
                </a:r>
              </a:p>
              <a:p>
                <a:r>
                  <a:rPr lang="en-US" sz="2400" b="1" dirty="0"/>
                  <a:t>Option 1</a:t>
                </a:r>
                <a:r>
                  <a:rPr lang="en-US" sz="2400" dirty="0"/>
                  <a:t>: Step function → on/off, logic gates</a:t>
                </a:r>
              </a:p>
              <a:p>
                <a:pPr marL="457200" indent="-457200">
                  <a:buFont typeface="Arial" panose="020B0604020202020204" pitchFamily="34" charset="0"/>
                  <a:buChar char="•"/>
                </a:pPr>
                <a:r>
                  <a:rPr lang="en-US" sz="2200" dirty="0"/>
                  <a:t>Net Input: z = </a:t>
                </a:r>
                <a14:m>
                  <m:oMath xmlns:m="http://schemas.openxmlformats.org/officeDocument/2006/math">
                    <m:nary>
                      <m:naryPr>
                        <m:chr m:val="∑"/>
                        <m:ctrlPr>
                          <a:rPr lang="en-US" sz="2200" i="1">
                            <a:solidFill>
                              <a:schemeClr val="accent6">
                                <a:lumMod val="10000"/>
                              </a:schemeClr>
                            </a:solidFill>
                            <a:latin typeface="Cambria Math" panose="02040503050406030204" pitchFamily="18" charset="0"/>
                          </a:rPr>
                        </m:ctrlPr>
                      </m:naryPr>
                      <m:sub>
                        <m:r>
                          <m:rPr>
                            <m:brk m:alnAt="23"/>
                          </m:rPr>
                          <a:rPr lang="en-US" sz="2200" i="1">
                            <a:solidFill>
                              <a:schemeClr val="accent6">
                                <a:lumMod val="10000"/>
                              </a:schemeClr>
                            </a:solidFill>
                            <a:latin typeface="Cambria Math" panose="02040503050406030204" pitchFamily="18" charset="0"/>
                          </a:rPr>
                          <m:t>𝑖</m:t>
                        </m:r>
                        <m:r>
                          <a:rPr lang="en-US" sz="2200" i="1">
                            <a:solidFill>
                              <a:schemeClr val="accent6">
                                <a:lumMod val="10000"/>
                              </a:schemeClr>
                            </a:solidFill>
                            <a:latin typeface="Cambria Math" panose="02040503050406030204" pitchFamily="18" charset="0"/>
                          </a:rPr>
                          <m:t>=0</m:t>
                        </m:r>
                      </m:sub>
                      <m:sup>
                        <m:r>
                          <a:rPr lang="en-US" sz="2200" i="1">
                            <a:solidFill>
                              <a:schemeClr val="accent6">
                                <a:lumMod val="10000"/>
                              </a:schemeClr>
                            </a:solidFill>
                            <a:latin typeface="Cambria Math" panose="02040503050406030204" pitchFamily="18" charset="0"/>
                          </a:rPr>
                          <m:t>𝑛</m:t>
                        </m:r>
                      </m:sup>
                      <m:e>
                        <m:r>
                          <a:rPr lang="en-US" sz="2200" i="1">
                            <a:solidFill>
                              <a:schemeClr val="accent6">
                                <a:lumMod val="10000"/>
                              </a:schemeClr>
                            </a:solidFill>
                            <a:latin typeface="Cambria Math" panose="02040503050406030204" pitchFamily="18" charset="0"/>
                          </a:rPr>
                          <m:t>𝑏</m:t>
                        </m:r>
                        <m:r>
                          <a:rPr lang="en-US" sz="2200" i="1" baseline="-25000">
                            <a:solidFill>
                              <a:schemeClr val="accent6">
                                <a:lumMod val="10000"/>
                              </a:schemeClr>
                            </a:solidFill>
                            <a:latin typeface="Cambria Math" panose="02040503050406030204" pitchFamily="18" charset="0"/>
                          </a:rPr>
                          <m:t>𝑖</m:t>
                        </m:r>
                        <m:r>
                          <a:rPr lang="en-US" sz="2200" i="1">
                            <a:solidFill>
                              <a:schemeClr val="accent6">
                                <a:lumMod val="10000"/>
                              </a:schemeClr>
                            </a:solidFill>
                            <a:latin typeface="Cambria Math" panose="02040503050406030204" pitchFamily="18" charset="0"/>
                          </a:rPr>
                          <m:t>∗</m:t>
                        </m:r>
                        <m:r>
                          <a:rPr lang="en-US" sz="2200" i="1">
                            <a:solidFill>
                              <a:schemeClr val="accent6">
                                <a:lumMod val="10000"/>
                              </a:schemeClr>
                            </a:solidFill>
                            <a:latin typeface="Cambria Math" panose="02040503050406030204" pitchFamily="18" charset="0"/>
                          </a:rPr>
                          <m:t>𝑥𝑖</m:t>
                        </m:r>
                        <m:r>
                          <a:rPr lang="en-US" sz="2200" i="1">
                            <a:solidFill>
                              <a:schemeClr val="accent6">
                                <a:lumMod val="10000"/>
                              </a:schemeClr>
                            </a:solidFill>
                            <a:latin typeface="Cambria Math" panose="02040503050406030204" pitchFamily="18" charset="0"/>
                          </a:rPr>
                          <m:t> </m:t>
                        </m:r>
                      </m:e>
                    </m:nary>
                  </m:oMath>
                </a14:m>
                <a:endParaRPr lang="en-US" sz="2200" baseline="-25000" dirty="0">
                  <a:solidFill>
                    <a:schemeClr val="accent6">
                      <a:lumMod val="10000"/>
                    </a:schemeClr>
                  </a:solidFill>
                </a:endParaRPr>
              </a:p>
              <a:p>
                <a:pPr marL="457200" indent="-457200">
                  <a:buFont typeface="Arial" panose="020B0604020202020204" pitchFamily="34" charset="0"/>
                  <a:buChar char="•"/>
                </a:pPr>
                <a:r>
                  <a:rPr lang="en-US" sz="2200" dirty="0">
                    <a:solidFill>
                      <a:schemeClr val="accent6">
                        <a:lumMod val="10000"/>
                      </a:schemeClr>
                    </a:solidFill>
                  </a:rPr>
                  <a:t>Binary Threshold Activation Function Output: y = f(z), </a:t>
                </a:r>
              </a:p>
              <a:p>
                <a:pPr marL="457200" indent="-457200">
                  <a:buFont typeface="Arial" panose="020B0604020202020204" pitchFamily="34" charset="0"/>
                  <a:buChar char="•"/>
                </a:pPr>
                <a:r>
                  <a:rPr lang="en-US" sz="2200" dirty="0">
                    <a:solidFill>
                      <a:schemeClr val="accent6">
                        <a:lumMod val="10000"/>
                      </a:schemeClr>
                    </a:solidFill>
                  </a:rPr>
                  <a:t>where f(z) = 1 where z&gt;=0, 0 otherwise</a:t>
                </a:r>
                <a:r>
                  <a:rPr lang="en-US" sz="2200" baseline="-25000" dirty="0">
                    <a:solidFill>
                      <a:schemeClr val="accent6">
                        <a:lumMod val="10000"/>
                      </a:schemeClr>
                    </a:solidFill>
                  </a:rPr>
                  <a:t> </a:t>
                </a:r>
                <a:endParaRPr lang="en-US" sz="2200" dirty="0"/>
              </a:p>
            </p:txBody>
          </p:sp>
        </mc:Choice>
        <mc:Fallback xmlns="">
          <p:sp>
            <p:nvSpPr>
              <p:cNvPr id="2" name="TextBox 1">
                <a:extLst>
                  <a:ext uri="{FF2B5EF4-FFF2-40B4-BE49-F238E27FC236}">
                    <a16:creationId xmlns:a16="http://schemas.microsoft.com/office/drawing/2014/main" id="{9E2623DE-BB0D-84AF-A8A3-A457779CA2DF}"/>
                  </a:ext>
                </a:extLst>
              </p:cNvPr>
              <p:cNvSpPr txBox="1">
                <a:spLocks noRot="1" noChangeAspect="1" noMove="1" noResize="1" noEditPoints="1" noAdjustHandles="1" noChangeArrowheads="1" noChangeShapeType="1" noTextEdit="1"/>
              </p:cNvSpPr>
              <p:nvPr/>
            </p:nvSpPr>
            <p:spPr>
              <a:xfrm>
                <a:off x="198977" y="649727"/>
                <a:ext cx="8128000" cy="1971245"/>
              </a:xfrm>
              <a:prstGeom prst="rect">
                <a:avLst/>
              </a:prstGeom>
              <a:blipFill>
                <a:blip r:embed="rId3"/>
                <a:stretch>
                  <a:fillRect l="-1872" t="-3846" b="-6410"/>
                </a:stretch>
              </a:blipFill>
            </p:spPr>
            <p:txBody>
              <a:bodyPr/>
              <a:lstStyle/>
              <a:p>
                <a:r>
                  <a:rPr lang="en-US">
                    <a:noFill/>
                  </a:rPr>
                  <a:t> </a:t>
                </a:r>
              </a:p>
            </p:txBody>
          </p:sp>
        </mc:Fallback>
      </mc:AlternateContent>
      <p:sp>
        <p:nvSpPr>
          <p:cNvPr id="6" name="Oval 5">
            <a:extLst>
              <a:ext uri="{FF2B5EF4-FFF2-40B4-BE49-F238E27FC236}">
                <a16:creationId xmlns:a16="http://schemas.microsoft.com/office/drawing/2014/main" id="{27A7D2C7-D26E-67CB-413F-AD697F54A72A}"/>
              </a:ext>
            </a:extLst>
          </p:cNvPr>
          <p:cNvSpPr/>
          <p:nvPr/>
        </p:nvSpPr>
        <p:spPr>
          <a:xfrm>
            <a:off x="3737197" y="3787964"/>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z</a:t>
            </a:r>
          </a:p>
        </p:txBody>
      </p:sp>
      <p:sp>
        <p:nvSpPr>
          <p:cNvPr id="7" name="Oval 6">
            <a:extLst>
              <a:ext uri="{FF2B5EF4-FFF2-40B4-BE49-F238E27FC236}">
                <a16:creationId xmlns:a16="http://schemas.microsoft.com/office/drawing/2014/main" id="{180A5CBA-008A-EE4A-47F6-BD536E5D969A}"/>
              </a:ext>
            </a:extLst>
          </p:cNvPr>
          <p:cNvSpPr/>
          <p:nvPr/>
        </p:nvSpPr>
        <p:spPr>
          <a:xfrm>
            <a:off x="1436075" y="3787964"/>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p>
        </p:txBody>
      </p:sp>
      <p:sp>
        <p:nvSpPr>
          <p:cNvPr id="8" name="Oval 7">
            <a:extLst>
              <a:ext uri="{FF2B5EF4-FFF2-40B4-BE49-F238E27FC236}">
                <a16:creationId xmlns:a16="http://schemas.microsoft.com/office/drawing/2014/main" id="{0B7D2957-8BA2-8108-5767-CC629688E3C0}"/>
              </a:ext>
            </a:extLst>
          </p:cNvPr>
          <p:cNvSpPr/>
          <p:nvPr/>
        </p:nvSpPr>
        <p:spPr>
          <a:xfrm>
            <a:off x="1436074" y="2620973"/>
            <a:ext cx="1051561"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0</a:t>
            </a:r>
            <a:r>
              <a:rPr lang="en-US" sz="2400" dirty="0">
                <a:solidFill>
                  <a:schemeClr val="bg1"/>
                </a:solidFill>
              </a:rPr>
              <a:t>=1</a:t>
            </a:r>
          </a:p>
        </p:txBody>
      </p:sp>
      <p:sp>
        <p:nvSpPr>
          <p:cNvPr id="9" name="Oval 8">
            <a:extLst>
              <a:ext uri="{FF2B5EF4-FFF2-40B4-BE49-F238E27FC236}">
                <a16:creationId xmlns:a16="http://schemas.microsoft.com/office/drawing/2014/main" id="{5FC38A37-DB63-006E-25EF-C5D79DDE2D1A}"/>
              </a:ext>
            </a:extLst>
          </p:cNvPr>
          <p:cNvSpPr/>
          <p:nvPr/>
        </p:nvSpPr>
        <p:spPr>
          <a:xfrm>
            <a:off x="1436074" y="4954955"/>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2</a:t>
            </a:r>
          </a:p>
        </p:txBody>
      </p:sp>
      <p:pic>
        <p:nvPicPr>
          <p:cNvPr id="11" name="Picture 10">
            <a:extLst>
              <a:ext uri="{FF2B5EF4-FFF2-40B4-BE49-F238E27FC236}">
                <a16:creationId xmlns:a16="http://schemas.microsoft.com/office/drawing/2014/main" id="{1AD0F8DA-6916-AE91-B459-C725F5DB3483}"/>
              </a:ext>
            </a:extLst>
          </p:cNvPr>
          <p:cNvPicPr>
            <a:picLocks noChangeAspect="1"/>
          </p:cNvPicPr>
          <p:nvPr/>
        </p:nvPicPr>
        <p:blipFill>
          <a:blip r:embed="rId4"/>
          <a:stretch>
            <a:fillRect/>
          </a:stretch>
        </p:blipFill>
        <p:spPr>
          <a:xfrm>
            <a:off x="5308979" y="2798957"/>
            <a:ext cx="4901406" cy="3045653"/>
          </a:xfrm>
          <a:prstGeom prst="rect">
            <a:avLst/>
          </a:prstGeom>
        </p:spPr>
      </p:pic>
      <p:cxnSp>
        <p:nvCxnSpPr>
          <p:cNvPr id="12" name="Straight Arrow Connector 11">
            <a:extLst>
              <a:ext uri="{FF2B5EF4-FFF2-40B4-BE49-F238E27FC236}">
                <a16:creationId xmlns:a16="http://schemas.microsoft.com/office/drawing/2014/main" id="{1C999813-B44E-F7B7-52BD-F32EB54E5356}"/>
              </a:ext>
            </a:extLst>
          </p:cNvPr>
          <p:cNvCxnSpPr>
            <a:cxnSpLocks/>
            <a:stCxn id="8" idx="6"/>
            <a:endCxn id="6" idx="2"/>
          </p:cNvCxnSpPr>
          <p:nvPr/>
        </p:nvCxnSpPr>
        <p:spPr>
          <a:xfrm>
            <a:off x="2487635" y="3146753"/>
            <a:ext cx="1249562" cy="1166991"/>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E0F23CD-E818-0552-D2F4-65F308B631B6}"/>
              </a:ext>
            </a:extLst>
          </p:cNvPr>
          <p:cNvCxnSpPr>
            <a:cxnSpLocks/>
            <a:stCxn id="7" idx="6"/>
            <a:endCxn id="6" idx="2"/>
          </p:cNvCxnSpPr>
          <p:nvPr/>
        </p:nvCxnSpPr>
        <p:spPr>
          <a:xfrm>
            <a:off x="2487635" y="4313744"/>
            <a:ext cx="1249562" cy="0"/>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74AE03F-1519-0B20-F1BA-6FDAB4740DA3}"/>
              </a:ext>
            </a:extLst>
          </p:cNvPr>
          <p:cNvCxnSpPr>
            <a:cxnSpLocks/>
            <a:endCxn id="6" idx="2"/>
          </p:cNvCxnSpPr>
          <p:nvPr/>
        </p:nvCxnSpPr>
        <p:spPr>
          <a:xfrm flipV="1">
            <a:off x="2487634" y="4313744"/>
            <a:ext cx="1249563" cy="1217721"/>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0359F65-D058-B0B6-81FE-456FE162A5DC}"/>
              </a:ext>
            </a:extLst>
          </p:cNvPr>
          <p:cNvCxnSpPr>
            <a:cxnSpLocks/>
            <a:stCxn id="6" idx="6"/>
          </p:cNvCxnSpPr>
          <p:nvPr/>
        </p:nvCxnSpPr>
        <p:spPr>
          <a:xfrm>
            <a:off x="4788757" y="4313744"/>
            <a:ext cx="504969"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96A08F2-925A-6419-2ACF-1DDB23DC2B67}"/>
              </a:ext>
            </a:extLst>
          </p:cNvPr>
          <p:cNvCxnSpPr>
            <a:cxnSpLocks/>
            <a:endCxn id="28" idx="2"/>
          </p:cNvCxnSpPr>
          <p:nvPr/>
        </p:nvCxnSpPr>
        <p:spPr>
          <a:xfrm>
            <a:off x="10210385" y="4131430"/>
            <a:ext cx="746086"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FFEFC637-D4CA-FD9B-5572-16D1F9898D8B}"/>
              </a:ext>
            </a:extLst>
          </p:cNvPr>
          <p:cNvSpPr/>
          <p:nvPr/>
        </p:nvSpPr>
        <p:spPr>
          <a:xfrm>
            <a:off x="10956471" y="3605650"/>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spTree>
    <p:extLst>
      <p:ext uri="{BB962C8B-B14F-4D97-AF65-F5344CB8AC3E}">
        <p14:creationId xmlns:p14="http://schemas.microsoft.com/office/powerpoint/2010/main" val="305962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EFC884-14B7-27A7-E36B-DFDFA9709118}"/>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D5C52E65-9C38-0025-BFB3-E04BE1DC6B0E}"/>
              </a:ext>
            </a:extLst>
          </p:cNvPr>
          <p:cNvSpPr txBox="1">
            <a:spLocks/>
          </p:cNvSpPr>
          <p:nvPr/>
        </p:nvSpPr>
        <p:spPr>
          <a:xfrm>
            <a:off x="0" y="0"/>
            <a:ext cx="11482251" cy="73516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Logical Computation in Neural Circuits</a:t>
            </a:r>
            <a:endParaRPr lang="en-US" dirty="0"/>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4EB6B862-DCF9-EF47-48E3-7861CB099B09}"/>
                  </a:ext>
                </a:extLst>
              </p:cNvPr>
              <p:cNvSpPr txBox="1"/>
              <p:nvPr/>
            </p:nvSpPr>
            <p:spPr>
              <a:xfrm>
                <a:off x="177420" y="629407"/>
                <a:ext cx="11837160" cy="1971245"/>
              </a:xfrm>
              <a:prstGeom prst="rect">
                <a:avLst/>
              </a:prstGeom>
              <a:noFill/>
            </p:spPr>
            <p:txBody>
              <a:bodyPr wrap="square" rtlCol="0">
                <a:spAutoFit/>
              </a:bodyPr>
              <a:lstStyle/>
              <a:p>
                <a:r>
                  <a:rPr lang="en-US" sz="3200" b="1" dirty="0"/>
                  <a:t>Interpreting Output</a:t>
                </a:r>
              </a:p>
              <a:p>
                <a:r>
                  <a:rPr lang="en-US" sz="2400" b="1" dirty="0"/>
                  <a:t>Option 2</a:t>
                </a:r>
                <a:r>
                  <a:rPr lang="en-US" sz="2400" dirty="0"/>
                  <a:t>: Continuous Firing Rates</a:t>
                </a:r>
              </a:p>
              <a:p>
                <a:pPr marL="457200" indent="-457200">
                  <a:buFont typeface="Arial" panose="020B0604020202020204" pitchFamily="34" charset="0"/>
                  <a:buChar char="•"/>
                </a:pPr>
                <a:r>
                  <a:rPr lang="en-US" sz="2200" dirty="0"/>
                  <a:t>Net Input: z = </a:t>
                </a:r>
                <a14:m>
                  <m:oMath xmlns:m="http://schemas.openxmlformats.org/officeDocument/2006/math">
                    <m:nary>
                      <m:naryPr>
                        <m:chr m:val="∑"/>
                        <m:ctrlPr>
                          <a:rPr lang="en-US" sz="2200" i="1">
                            <a:solidFill>
                              <a:schemeClr val="accent6">
                                <a:lumMod val="10000"/>
                              </a:schemeClr>
                            </a:solidFill>
                            <a:latin typeface="Cambria Math" panose="02040503050406030204" pitchFamily="18" charset="0"/>
                          </a:rPr>
                        </m:ctrlPr>
                      </m:naryPr>
                      <m:sub>
                        <m:r>
                          <m:rPr>
                            <m:brk m:alnAt="23"/>
                          </m:rPr>
                          <a:rPr lang="en-US" sz="2200" i="1">
                            <a:solidFill>
                              <a:schemeClr val="accent6">
                                <a:lumMod val="10000"/>
                              </a:schemeClr>
                            </a:solidFill>
                            <a:latin typeface="Cambria Math" panose="02040503050406030204" pitchFamily="18" charset="0"/>
                          </a:rPr>
                          <m:t>𝑖</m:t>
                        </m:r>
                        <m:r>
                          <a:rPr lang="en-US" sz="2200" i="1">
                            <a:solidFill>
                              <a:schemeClr val="accent6">
                                <a:lumMod val="10000"/>
                              </a:schemeClr>
                            </a:solidFill>
                            <a:latin typeface="Cambria Math" panose="02040503050406030204" pitchFamily="18" charset="0"/>
                          </a:rPr>
                          <m:t>=0</m:t>
                        </m:r>
                      </m:sub>
                      <m:sup>
                        <m:r>
                          <a:rPr lang="en-US" sz="2200" i="1">
                            <a:solidFill>
                              <a:schemeClr val="accent6">
                                <a:lumMod val="10000"/>
                              </a:schemeClr>
                            </a:solidFill>
                            <a:latin typeface="Cambria Math" panose="02040503050406030204" pitchFamily="18" charset="0"/>
                          </a:rPr>
                          <m:t>𝑛</m:t>
                        </m:r>
                      </m:sup>
                      <m:e>
                        <m:r>
                          <a:rPr lang="en-US" sz="2200" i="1">
                            <a:solidFill>
                              <a:schemeClr val="accent6">
                                <a:lumMod val="10000"/>
                              </a:schemeClr>
                            </a:solidFill>
                            <a:latin typeface="Cambria Math" panose="02040503050406030204" pitchFamily="18" charset="0"/>
                          </a:rPr>
                          <m:t>𝑏</m:t>
                        </m:r>
                        <m:r>
                          <a:rPr lang="en-US" sz="2200" i="1" baseline="-25000">
                            <a:solidFill>
                              <a:schemeClr val="accent6">
                                <a:lumMod val="10000"/>
                              </a:schemeClr>
                            </a:solidFill>
                            <a:latin typeface="Cambria Math" panose="02040503050406030204" pitchFamily="18" charset="0"/>
                          </a:rPr>
                          <m:t>𝑖</m:t>
                        </m:r>
                        <m:r>
                          <a:rPr lang="en-US" sz="2200" i="1">
                            <a:solidFill>
                              <a:schemeClr val="accent6">
                                <a:lumMod val="10000"/>
                              </a:schemeClr>
                            </a:solidFill>
                            <a:latin typeface="Cambria Math" panose="02040503050406030204" pitchFamily="18" charset="0"/>
                          </a:rPr>
                          <m:t>∗</m:t>
                        </m:r>
                        <m:r>
                          <a:rPr lang="en-US" sz="2200" i="1">
                            <a:solidFill>
                              <a:schemeClr val="accent6">
                                <a:lumMod val="10000"/>
                              </a:schemeClr>
                            </a:solidFill>
                            <a:latin typeface="Cambria Math" panose="02040503050406030204" pitchFamily="18" charset="0"/>
                          </a:rPr>
                          <m:t>𝑥𝑖</m:t>
                        </m:r>
                        <m:r>
                          <a:rPr lang="en-US" sz="2200" i="1">
                            <a:solidFill>
                              <a:schemeClr val="accent6">
                                <a:lumMod val="10000"/>
                              </a:schemeClr>
                            </a:solidFill>
                            <a:latin typeface="Cambria Math" panose="02040503050406030204" pitchFamily="18" charset="0"/>
                          </a:rPr>
                          <m:t> </m:t>
                        </m:r>
                      </m:e>
                    </m:nary>
                  </m:oMath>
                </a14:m>
                <a:endParaRPr lang="en-US" sz="2200" baseline="-25000" dirty="0">
                  <a:solidFill>
                    <a:schemeClr val="accent6">
                      <a:lumMod val="10000"/>
                    </a:schemeClr>
                  </a:solidFill>
                </a:endParaRPr>
              </a:p>
              <a:p>
                <a:pPr marL="457200" indent="-457200">
                  <a:buFont typeface="Arial" panose="020B0604020202020204" pitchFamily="34" charset="0"/>
                  <a:buChar char="•"/>
                </a:pPr>
                <a:r>
                  <a:rPr lang="en-US" sz="2200" dirty="0">
                    <a:solidFill>
                      <a:schemeClr val="accent6">
                        <a:lumMod val="10000"/>
                      </a:schemeClr>
                    </a:solidFill>
                  </a:rPr>
                  <a:t>Sigmoid Function Output: </a:t>
                </a:r>
                <a:br>
                  <a:rPr lang="en-US" sz="2200" dirty="0">
                    <a:solidFill>
                      <a:schemeClr val="accent6">
                        <a:lumMod val="10000"/>
                      </a:schemeClr>
                    </a:solidFill>
                  </a:rPr>
                </a:br>
                <a:r>
                  <a:rPr lang="en-US" sz="2200" dirty="0">
                    <a:solidFill>
                      <a:schemeClr val="accent6">
                        <a:lumMod val="10000"/>
                      </a:schemeClr>
                    </a:solidFill>
                  </a:rPr>
                  <a:t>y = f(z), where f(z) = 1 / (1 + e</a:t>
                </a:r>
                <a:r>
                  <a:rPr lang="en-US" sz="2200" baseline="30000" dirty="0">
                    <a:solidFill>
                      <a:schemeClr val="accent6">
                        <a:lumMod val="10000"/>
                      </a:schemeClr>
                    </a:solidFill>
                  </a:rPr>
                  <a:t>-z</a:t>
                </a:r>
                <a:r>
                  <a:rPr lang="en-US" sz="2200" dirty="0">
                    <a:solidFill>
                      <a:schemeClr val="accent6">
                        <a:lumMod val="10000"/>
                      </a:schemeClr>
                    </a:solidFill>
                  </a:rPr>
                  <a:t>)</a:t>
                </a:r>
                <a:endParaRPr lang="en-US" sz="2200" dirty="0"/>
              </a:p>
            </p:txBody>
          </p:sp>
        </mc:Choice>
        <mc:Fallback xmlns="">
          <p:sp>
            <p:nvSpPr>
              <p:cNvPr id="2" name="TextBox 1">
                <a:extLst>
                  <a:ext uri="{FF2B5EF4-FFF2-40B4-BE49-F238E27FC236}">
                    <a16:creationId xmlns:a16="http://schemas.microsoft.com/office/drawing/2014/main" id="{4EB6B862-DCF9-EF47-48E3-7861CB099B09}"/>
                  </a:ext>
                </a:extLst>
              </p:cNvPr>
              <p:cNvSpPr txBox="1">
                <a:spLocks noRot="1" noChangeAspect="1" noMove="1" noResize="1" noEditPoints="1" noAdjustHandles="1" noChangeArrowheads="1" noChangeShapeType="1" noTextEdit="1"/>
              </p:cNvSpPr>
              <p:nvPr/>
            </p:nvSpPr>
            <p:spPr>
              <a:xfrm>
                <a:off x="177420" y="629407"/>
                <a:ext cx="11837160" cy="1971245"/>
              </a:xfrm>
              <a:prstGeom prst="rect">
                <a:avLst/>
              </a:prstGeom>
              <a:blipFill>
                <a:blip r:embed="rId3"/>
                <a:stretch>
                  <a:fillRect l="-1285" t="-3846" b="-7051"/>
                </a:stretch>
              </a:blipFill>
            </p:spPr>
            <p:txBody>
              <a:bodyPr/>
              <a:lstStyle/>
              <a:p>
                <a:r>
                  <a:rPr lang="en-US">
                    <a:noFill/>
                  </a:rPr>
                  <a:t> </a:t>
                </a:r>
              </a:p>
            </p:txBody>
          </p:sp>
        </mc:Fallback>
      </mc:AlternateContent>
      <p:sp>
        <p:nvSpPr>
          <p:cNvPr id="6" name="Oval 5">
            <a:extLst>
              <a:ext uri="{FF2B5EF4-FFF2-40B4-BE49-F238E27FC236}">
                <a16:creationId xmlns:a16="http://schemas.microsoft.com/office/drawing/2014/main" id="{003CDB41-F4D1-0258-D953-6BD243A7C19A}"/>
              </a:ext>
            </a:extLst>
          </p:cNvPr>
          <p:cNvSpPr/>
          <p:nvPr/>
        </p:nvSpPr>
        <p:spPr>
          <a:xfrm>
            <a:off x="3655917" y="3767644"/>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z</a:t>
            </a:r>
          </a:p>
        </p:txBody>
      </p:sp>
      <p:sp>
        <p:nvSpPr>
          <p:cNvPr id="7" name="Oval 6">
            <a:extLst>
              <a:ext uri="{FF2B5EF4-FFF2-40B4-BE49-F238E27FC236}">
                <a16:creationId xmlns:a16="http://schemas.microsoft.com/office/drawing/2014/main" id="{35BE96F2-EF99-7849-92F7-91C8562DE8CC}"/>
              </a:ext>
            </a:extLst>
          </p:cNvPr>
          <p:cNvSpPr/>
          <p:nvPr/>
        </p:nvSpPr>
        <p:spPr>
          <a:xfrm>
            <a:off x="1354795" y="3767644"/>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1</a:t>
            </a:r>
          </a:p>
        </p:txBody>
      </p:sp>
      <p:sp>
        <p:nvSpPr>
          <p:cNvPr id="8" name="Oval 7">
            <a:extLst>
              <a:ext uri="{FF2B5EF4-FFF2-40B4-BE49-F238E27FC236}">
                <a16:creationId xmlns:a16="http://schemas.microsoft.com/office/drawing/2014/main" id="{D5B9F004-9EEC-CF66-FD13-CD881E012482}"/>
              </a:ext>
            </a:extLst>
          </p:cNvPr>
          <p:cNvSpPr/>
          <p:nvPr/>
        </p:nvSpPr>
        <p:spPr>
          <a:xfrm>
            <a:off x="1354794" y="2600653"/>
            <a:ext cx="1051561"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0</a:t>
            </a:r>
            <a:r>
              <a:rPr lang="en-US" sz="2400" dirty="0">
                <a:solidFill>
                  <a:schemeClr val="bg1"/>
                </a:solidFill>
              </a:rPr>
              <a:t>=1</a:t>
            </a:r>
          </a:p>
        </p:txBody>
      </p:sp>
      <p:sp>
        <p:nvSpPr>
          <p:cNvPr id="9" name="Oval 8">
            <a:extLst>
              <a:ext uri="{FF2B5EF4-FFF2-40B4-BE49-F238E27FC236}">
                <a16:creationId xmlns:a16="http://schemas.microsoft.com/office/drawing/2014/main" id="{ED15C398-AD91-AA74-BCBA-970C26B1644E}"/>
              </a:ext>
            </a:extLst>
          </p:cNvPr>
          <p:cNvSpPr/>
          <p:nvPr/>
        </p:nvSpPr>
        <p:spPr>
          <a:xfrm>
            <a:off x="1354794" y="4934635"/>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x</a:t>
            </a:r>
            <a:r>
              <a:rPr lang="en-US" sz="2400" baseline="-25000" dirty="0">
                <a:solidFill>
                  <a:schemeClr val="bg1"/>
                </a:solidFill>
              </a:rPr>
              <a:t>2</a:t>
            </a:r>
          </a:p>
        </p:txBody>
      </p:sp>
      <p:cxnSp>
        <p:nvCxnSpPr>
          <p:cNvPr id="12" name="Straight Arrow Connector 11">
            <a:extLst>
              <a:ext uri="{FF2B5EF4-FFF2-40B4-BE49-F238E27FC236}">
                <a16:creationId xmlns:a16="http://schemas.microsoft.com/office/drawing/2014/main" id="{BC60E1FC-0199-F800-95AB-846FEE1F07B3}"/>
              </a:ext>
            </a:extLst>
          </p:cNvPr>
          <p:cNvCxnSpPr>
            <a:cxnSpLocks/>
            <a:stCxn id="8" idx="6"/>
            <a:endCxn id="6" idx="2"/>
          </p:cNvCxnSpPr>
          <p:nvPr/>
        </p:nvCxnSpPr>
        <p:spPr>
          <a:xfrm>
            <a:off x="2406355" y="3126433"/>
            <a:ext cx="1249562" cy="1166991"/>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A7B8AC0-B2B4-D5A0-6D3C-2125FB26D5CD}"/>
              </a:ext>
            </a:extLst>
          </p:cNvPr>
          <p:cNvCxnSpPr>
            <a:cxnSpLocks/>
            <a:stCxn id="7" idx="6"/>
            <a:endCxn id="6" idx="2"/>
          </p:cNvCxnSpPr>
          <p:nvPr/>
        </p:nvCxnSpPr>
        <p:spPr>
          <a:xfrm>
            <a:off x="2406355" y="4293424"/>
            <a:ext cx="1249562" cy="0"/>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2161FE5-BCB0-C936-18E3-221E108FA6BD}"/>
              </a:ext>
            </a:extLst>
          </p:cNvPr>
          <p:cNvCxnSpPr>
            <a:cxnSpLocks/>
            <a:endCxn id="6" idx="2"/>
          </p:cNvCxnSpPr>
          <p:nvPr/>
        </p:nvCxnSpPr>
        <p:spPr>
          <a:xfrm flipV="1">
            <a:off x="2406354" y="4293424"/>
            <a:ext cx="1249563" cy="1217721"/>
          </a:xfrm>
          <a:prstGeom prst="straightConnector1">
            <a:avLst/>
          </a:prstGeom>
          <a:ln w="50800">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DA96E0F8-5FB5-DDC0-BE75-9018610BD07F}"/>
              </a:ext>
            </a:extLst>
          </p:cNvPr>
          <p:cNvCxnSpPr>
            <a:cxnSpLocks/>
            <a:stCxn id="6" idx="6"/>
          </p:cNvCxnSpPr>
          <p:nvPr/>
        </p:nvCxnSpPr>
        <p:spPr>
          <a:xfrm>
            <a:off x="4707477" y="4293424"/>
            <a:ext cx="504969"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DF6485B2-9C7C-44C2-F3C6-0F3C9D3DBE55}"/>
              </a:ext>
            </a:extLst>
          </p:cNvPr>
          <p:cNvCxnSpPr>
            <a:cxnSpLocks/>
            <a:endCxn id="28" idx="2"/>
          </p:cNvCxnSpPr>
          <p:nvPr/>
        </p:nvCxnSpPr>
        <p:spPr>
          <a:xfrm>
            <a:off x="10129105" y="4111110"/>
            <a:ext cx="746086" cy="0"/>
          </a:xfrm>
          <a:prstGeom prst="straightConnector1">
            <a:avLst/>
          </a:prstGeom>
          <a:ln w="508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7D4EED1C-5D78-6CA1-FD9B-5D4F0C5B5524}"/>
              </a:ext>
            </a:extLst>
          </p:cNvPr>
          <p:cNvSpPr/>
          <p:nvPr/>
        </p:nvSpPr>
        <p:spPr>
          <a:xfrm>
            <a:off x="10875191" y="3585330"/>
            <a:ext cx="1051560" cy="1051560"/>
          </a:xfrm>
          <a:prstGeom prst="ellipse">
            <a:avLst/>
          </a:prstGeom>
          <a:solidFill>
            <a:srgbClr val="FE542C"/>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y</a:t>
            </a:r>
          </a:p>
        </p:txBody>
      </p:sp>
      <p:pic>
        <p:nvPicPr>
          <p:cNvPr id="3" name="Picture 2">
            <a:extLst>
              <a:ext uri="{FF2B5EF4-FFF2-40B4-BE49-F238E27FC236}">
                <a16:creationId xmlns:a16="http://schemas.microsoft.com/office/drawing/2014/main" id="{A324F3B6-0787-6DF5-E2EE-F91BDB3294A4}"/>
              </a:ext>
            </a:extLst>
          </p:cNvPr>
          <p:cNvPicPr>
            <a:picLocks noChangeAspect="1"/>
          </p:cNvPicPr>
          <p:nvPr/>
        </p:nvPicPr>
        <p:blipFill>
          <a:blip r:embed="rId4"/>
          <a:stretch>
            <a:fillRect/>
          </a:stretch>
        </p:blipFill>
        <p:spPr>
          <a:xfrm>
            <a:off x="5453563" y="2899858"/>
            <a:ext cx="4688474" cy="2787131"/>
          </a:xfrm>
          <a:prstGeom prst="rect">
            <a:avLst/>
          </a:prstGeom>
        </p:spPr>
      </p:pic>
    </p:spTree>
    <p:extLst>
      <p:ext uri="{BB962C8B-B14F-4D97-AF65-F5344CB8AC3E}">
        <p14:creationId xmlns:p14="http://schemas.microsoft.com/office/powerpoint/2010/main" val="95262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theme/theme1.xml><?xml version="1.0" encoding="utf-8"?>
<a:theme xmlns:a="http://schemas.openxmlformats.org/drawingml/2006/main" name="Custom Design">
  <a:themeElements>
    <a:clrScheme name="Custom 5">
      <a:dk1>
        <a:srgbClr val="13284B"/>
      </a:dk1>
      <a:lt1>
        <a:srgbClr val="FFFFFF"/>
      </a:lt1>
      <a:dk2>
        <a:srgbClr val="1E3877"/>
      </a:dk2>
      <a:lt2>
        <a:srgbClr val="F8FAFC"/>
      </a:lt2>
      <a:accent1>
        <a:srgbClr val="FF552E"/>
      </a:accent1>
      <a:accent2>
        <a:srgbClr val="1D58A7"/>
      </a:accent2>
      <a:accent3>
        <a:srgbClr val="F5821E"/>
      </a:accent3>
      <a:accent4>
        <a:srgbClr val="009FD3"/>
      </a:accent4>
      <a:accent5>
        <a:srgbClr val="DD3403"/>
      </a:accent5>
      <a:accent6>
        <a:srgbClr val="D2D2D2"/>
      </a:accent6>
      <a:hlink>
        <a:srgbClr val="1D58A7"/>
      </a:hlink>
      <a:folHlink>
        <a:srgbClr val="DD3403"/>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9" id="{EB6B2FBE-53CE-AE45-9D18-D10FBF4063E0}" vid="{7AC8A834-0896-8341-9AC3-2DE1C842C7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Custom Design</Template>
  <TotalTime>23930</TotalTime>
  <Words>6758</Words>
  <Application>Microsoft Macintosh PowerPoint</Application>
  <PresentationFormat>Widescreen</PresentationFormat>
  <Paragraphs>982</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Cambria Math</vt:lpstr>
      <vt:lpstr>Georgia</vt:lpstr>
      <vt:lpstr>Custom Design</vt:lpstr>
      <vt:lpstr>BCOG 100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Here</dc:title>
  <dc:creator>Willits, Jon Anthony</dc:creator>
  <cp:lastModifiedBy>Willits, Jon Anthony</cp:lastModifiedBy>
  <cp:revision>414</cp:revision>
  <cp:lastPrinted>2025-09-26T19:22:35Z</cp:lastPrinted>
  <dcterms:created xsi:type="dcterms:W3CDTF">2022-08-22T20:35:14Z</dcterms:created>
  <dcterms:modified xsi:type="dcterms:W3CDTF">2025-09-27T13:09:19Z</dcterms:modified>
</cp:coreProperties>
</file>

<file path=docProps/thumbnail.jpeg>
</file>